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7" r:id="rId2"/>
    <p:sldId id="337" r:id="rId3"/>
    <p:sldId id="339" r:id="rId4"/>
    <p:sldId id="390" r:id="rId5"/>
    <p:sldId id="392" r:id="rId6"/>
    <p:sldId id="406" r:id="rId7"/>
    <p:sldId id="393" r:id="rId8"/>
    <p:sldId id="395" r:id="rId9"/>
    <p:sldId id="394" r:id="rId10"/>
    <p:sldId id="396" r:id="rId11"/>
    <p:sldId id="401" r:id="rId12"/>
    <p:sldId id="402" r:id="rId13"/>
    <p:sldId id="400" r:id="rId14"/>
    <p:sldId id="404" r:id="rId15"/>
    <p:sldId id="405" r:id="rId16"/>
    <p:sldId id="391" r:id="rId17"/>
  </p:sldIdLst>
  <p:sldSz cx="9144000" cy="6858000" type="screen4x3"/>
  <p:notesSz cx="6858000" cy="9144000"/>
  <p:defaultTextStyle>
    <a:defPPr marL="0" marR="0" indent="0" algn="l" defTabSz="735635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48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73563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48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73563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48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73563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48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73563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48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73563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48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73563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48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73563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48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73563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48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73563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48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6F80"/>
    <a:srgbClr val="8BB7B4"/>
    <a:srgbClr val="425B76"/>
    <a:srgbClr val="C4DBD3"/>
    <a:srgbClr val="7C98B6"/>
    <a:srgbClr val="FF6685"/>
    <a:srgbClr val="F1F6F5"/>
    <a:srgbClr val="5C2CCE"/>
    <a:srgbClr val="F36050"/>
    <a:srgbClr val="6044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554"/>
    <p:restoredTop sz="79109"/>
  </p:normalViewPr>
  <p:slideViewPr>
    <p:cSldViewPr snapToGrid="0" snapToObjects="1">
      <p:cViewPr varScale="1">
        <p:scale>
          <a:sx n="85" d="100"/>
          <a:sy n="85" d="100"/>
        </p:scale>
        <p:origin x="18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965">
        <a:latin typeface="+mj-lt"/>
        <a:ea typeface="+mj-ea"/>
        <a:cs typeface="+mj-cs"/>
        <a:sym typeface="Helvetica Neue"/>
      </a:defRPr>
    </a:lvl1pPr>
    <a:lvl2pPr indent="183909" latinLnBrk="0">
      <a:defRPr sz="965">
        <a:latin typeface="+mj-lt"/>
        <a:ea typeface="+mj-ea"/>
        <a:cs typeface="+mj-cs"/>
        <a:sym typeface="Helvetica Neue"/>
      </a:defRPr>
    </a:lvl2pPr>
    <a:lvl3pPr indent="367817" latinLnBrk="0">
      <a:defRPr sz="965">
        <a:latin typeface="+mj-lt"/>
        <a:ea typeface="+mj-ea"/>
        <a:cs typeface="+mj-cs"/>
        <a:sym typeface="Helvetica Neue"/>
      </a:defRPr>
    </a:lvl3pPr>
    <a:lvl4pPr indent="551726" latinLnBrk="0">
      <a:defRPr sz="965">
        <a:latin typeface="+mj-lt"/>
        <a:ea typeface="+mj-ea"/>
        <a:cs typeface="+mj-cs"/>
        <a:sym typeface="Helvetica Neue"/>
      </a:defRPr>
    </a:lvl4pPr>
    <a:lvl5pPr indent="735635" latinLnBrk="0">
      <a:defRPr sz="965">
        <a:latin typeface="+mj-lt"/>
        <a:ea typeface="+mj-ea"/>
        <a:cs typeface="+mj-cs"/>
        <a:sym typeface="Helvetica Neue"/>
      </a:defRPr>
    </a:lvl5pPr>
    <a:lvl6pPr indent="919544" latinLnBrk="0">
      <a:defRPr sz="965">
        <a:latin typeface="+mj-lt"/>
        <a:ea typeface="+mj-ea"/>
        <a:cs typeface="+mj-cs"/>
        <a:sym typeface="Helvetica Neue"/>
      </a:defRPr>
    </a:lvl6pPr>
    <a:lvl7pPr indent="1103452" latinLnBrk="0">
      <a:defRPr sz="965">
        <a:latin typeface="+mj-lt"/>
        <a:ea typeface="+mj-ea"/>
        <a:cs typeface="+mj-cs"/>
        <a:sym typeface="Helvetica Neue"/>
      </a:defRPr>
    </a:lvl7pPr>
    <a:lvl8pPr indent="1287361" latinLnBrk="0">
      <a:defRPr sz="965">
        <a:latin typeface="+mj-lt"/>
        <a:ea typeface="+mj-ea"/>
        <a:cs typeface="+mj-cs"/>
        <a:sym typeface="Helvetica Neue"/>
      </a:defRPr>
    </a:lvl8pPr>
    <a:lvl9pPr indent="1471270" latinLnBrk="0">
      <a:defRPr sz="965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011001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097752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696866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972942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786507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807234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636223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41363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73391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10807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51556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12334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12208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262196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82702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13140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767632" y="560868"/>
            <a:ext cx="7772400" cy="56642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41812" y="1409066"/>
            <a:ext cx="7772400" cy="403986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2013332" y="837242"/>
            <a:ext cx="5117335" cy="88773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425B76"/>
                </a:solidFill>
                <a:latin typeface="Arial Rounded MT Bold" panose="020F0704030504030204" pitchFamily="34" charset="77"/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756596" y="2413633"/>
            <a:ext cx="7630809" cy="309610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rgbClr val="616F8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defRPr sz="2400">
                <a:solidFill>
                  <a:srgbClr val="616F8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defRPr sz="2400">
                <a:solidFill>
                  <a:srgbClr val="616F8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defRPr sz="2400">
                <a:solidFill>
                  <a:srgbClr val="616F8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defRPr sz="2400">
                <a:solidFill>
                  <a:srgbClr val="616F8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xfrm>
            <a:off x="2013332" y="837242"/>
            <a:ext cx="5117335" cy="88773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199" y="1577340"/>
            <a:ext cx="3977642" cy="452628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199" y="525276"/>
            <a:ext cx="8229602" cy="5242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r>
              <a:rPr dirty="0"/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199" y="1366170"/>
            <a:ext cx="8229602" cy="5491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59175" y="6377940"/>
            <a:ext cx="227626" cy="22281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4" r:id="rId4"/>
  </p:sldLayoutIdLst>
  <p:transition spd="med"/>
  <p:txStyles>
    <p:titleStyle>
      <a:lvl1pPr marL="0" marR="0" indent="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ln>
            <a:noFill/>
          </a:ln>
          <a:solidFill>
            <a:srgbClr val="616F80"/>
          </a:solidFill>
          <a:uFillTx/>
          <a:latin typeface="Arial Rounded MT Bold" panose="020F0704030504030204" pitchFamily="34" charset="77"/>
          <a:ea typeface="Arial Rounded MT Bold" panose="020F0704030504030204" pitchFamily="34" charset="77"/>
          <a:cs typeface="Arial Rounded MT Bold" panose="020F0704030504030204" pitchFamily="34" charset="77"/>
          <a:sym typeface="Poppins-ExtraBold"/>
        </a:defRPr>
      </a:lvl1pPr>
      <a:lvl2pPr marL="0" marR="0" indent="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50" b="1" i="0" u="none" strike="noStrike" cap="none" spc="0" baseline="0">
          <a:ln>
            <a:noFill/>
          </a:ln>
          <a:solidFill>
            <a:srgbClr val="001B2F"/>
          </a:solidFill>
          <a:uFillTx/>
          <a:latin typeface="Poppins-ExtraBold"/>
          <a:ea typeface="Poppins-ExtraBold"/>
          <a:cs typeface="Poppins-ExtraBold"/>
          <a:sym typeface="Poppins-ExtraBold"/>
        </a:defRPr>
      </a:lvl2pPr>
      <a:lvl3pPr marL="0" marR="0" indent="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50" b="1" i="0" u="none" strike="noStrike" cap="none" spc="0" baseline="0">
          <a:ln>
            <a:noFill/>
          </a:ln>
          <a:solidFill>
            <a:srgbClr val="001B2F"/>
          </a:solidFill>
          <a:uFillTx/>
          <a:latin typeface="Poppins-ExtraBold"/>
          <a:ea typeface="Poppins-ExtraBold"/>
          <a:cs typeface="Poppins-ExtraBold"/>
          <a:sym typeface="Poppins-ExtraBold"/>
        </a:defRPr>
      </a:lvl3pPr>
      <a:lvl4pPr marL="0" marR="0" indent="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50" b="1" i="0" u="none" strike="noStrike" cap="none" spc="0" baseline="0">
          <a:ln>
            <a:noFill/>
          </a:ln>
          <a:solidFill>
            <a:srgbClr val="001B2F"/>
          </a:solidFill>
          <a:uFillTx/>
          <a:latin typeface="Poppins-ExtraBold"/>
          <a:ea typeface="Poppins-ExtraBold"/>
          <a:cs typeface="Poppins-ExtraBold"/>
          <a:sym typeface="Poppins-ExtraBold"/>
        </a:defRPr>
      </a:lvl4pPr>
      <a:lvl5pPr marL="0" marR="0" indent="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50" b="1" i="0" u="none" strike="noStrike" cap="none" spc="0" baseline="0">
          <a:ln>
            <a:noFill/>
          </a:ln>
          <a:solidFill>
            <a:srgbClr val="001B2F"/>
          </a:solidFill>
          <a:uFillTx/>
          <a:latin typeface="Poppins-ExtraBold"/>
          <a:ea typeface="Poppins-ExtraBold"/>
          <a:cs typeface="Poppins-ExtraBold"/>
          <a:sym typeface="Poppins-ExtraBold"/>
        </a:defRPr>
      </a:lvl5pPr>
      <a:lvl6pPr marL="0" marR="0" indent="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50" b="1" i="0" u="none" strike="noStrike" cap="none" spc="0" baseline="0">
          <a:ln>
            <a:noFill/>
          </a:ln>
          <a:solidFill>
            <a:srgbClr val="001B2F"/>
          </a:solidFill>
          <a:uFillTx/>
          <a:latin typeface="Poppins-ExtraBold"/>
          <a:ea typeface="Poppins-ExtraBold"/>
          <a:cs typeface="Poppins-ExtraBold"/>
          <a:sym typeface="Poppins-ExtraBold"/>
        </a:defRPr>
      </a:lvl6pPr>
      <a:lvl7pPr marL="0" marR="0" indent="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50" b="1" i="0" u="none" strike="noStrike" cap="none" spc="0" baseline="0">
          <a:ln>
            <a:noFill/>
          </a:ln>
          <a:solidFill>
            <a:srgbClr val="001B2F"/>
          </a:solidFill>
          <a:uFillTx/>
          <a:latin typeface="Poppins-ExtraBold"/>
          <a:ea typeface="Poppins-ExtraBold"/>
          <a:cs typeface="Poppins-ExtraBold"/>
          <a:sym typeface="Poppins-ExtraBold"/>
        </a:defRPr>
      </a:lvl7pPr>
      <a:lvl8pPr marL="0" marR="0" indent="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50" b="1" i="0" u="none" strike="noStrike" cap="none" spc="0" baseline="0">
          <a:ln>
            <a:noFill/>
          </a:ln>
          <a:solidFill>
            <a:srgbClr val="001B2F"/>
          </a:solidFill>
          <a:uFillTx/>
          <a:latin typeface="Poppins-ExtraBold"/>
          <a:ea typeface="Poppins-ExtraBold"/>
          <a:cs typeface="Poppins-ExtraBold"/>
          <a:sym typeface="Poppins-ExtraBold"/>
        </a:defRPr>
      </a:lvl8pPr>
      <a:lvl9pPr marL="0" marR="0" indent="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50" b="1" i="0" u="none" strike="noStrike" cap="none" spc="0" baseline="0">
          <a:ln>
            <a:noFill/>
          </a:ln>
          <a:solidFill>
            <a:srgbClr val="001B2F"/>
          </a:solidFill>
          <a:uFillTx/>
          <a:latin typeface="Poppins-ExtraBold"/>
          <a:ea typeface="Poppins-ExtraBold"/>
          <a:cs typeface="Poppins-ExtraBold"/>
          <a:sym typeface="Poppins-ExtraBold"/>
        </a:defRPr>
      </a:lvl9pPr>
    </p:titleStyle>
    <p:bodyStyle>
      <a:lvl1pPr marL="0" marR="0" indent="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616F80"/>
          </a:solidFill>
          <a:uFillTx/>
          <a:latin typeface="Arial Unicode MS" panose="020B0604020202020204" pitchFamily="34" charset="-128"/>
          <a:ea typeface="Arial Unicode MS" panose="020B0604020202020204" pitchFamily="34" charset="-128"/>
          <a:cs typeface="Arial Unicode MS" panose="020B0604020202020204" pitchFamily="34" charset="-128"/>
          <a:sym typeface="Calibri"/>
        </a:defRPr>
      </a:lvl1pPr>
      <a:lvl2pPr marL="0" marR="0" indent="34290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616F80"/>
          </a:solidFill>
          <a:uFillTx/>
          <a:latin typeface="Arial Unicode MS" panose="020B0604020202020204" pitchFamily="34" charset="-128"/>
          <a:ea typeface="Arial Unicode MS" panose="020B0604020202020204" pitchFamily="34" charset="-128"/>
          <a:cs typeface="Arial Unicode MS" panose="020B0604020202020204" pitchFamily="34" charset="-128"/>
          <a:sym typeface="Calibri"/>
        </a:defRPr>
      </a:lvl2pPr>
      <a:lvl3pPr marL="0" marR="0" indent="68580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616F80"/>
          </a:solidFill>
          <a:uFillTx/>
          <a:latin typeface="Arial Unicode MS" panose="020B0604020202020204" pitchFamily="34" charset="-128"/>
          <a:ea typeface="Arial Unicode MS" panose="020B0604020202020204" pitchFamily="34" charset="-128"/>
          <a:cs typeface="Arial Unicode MS" panose="020B0604020202020204" pitchFamily="34" charset="-128"/>
          <a:sym typeface="Calibri"/>
        </a:defRPr>
      </a:lvl3pPr>
      <a:lvl4pPr marL="0" marR="0" indent="102870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616F80"/>
          </a:solidFill>
          <a:uFillTx/>
          <a:latin typeface="Arial Unicode MS" panose="020B0604020202020204" pitchFamily="34" charset="-128"/>
          <a:ea typeface="Arial Unicode MS" panose="020B0604020202020204" pitchFamily="34" charset="-128"/>
          <a:cs typeface="Arial Unicode MS" panose="020B0604020202020204" pitchFamily="34" charset="-128"/>
          <a:sym typeface="Calibri"/>
        </a:defRPr>
      </a:lvl4pPr>
      <a:lvl5pPr marL="0" marR="0" indent="137160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rgbClr val="616F80"/>
          </a:solidFill>
          <a:uFillTx/>
          <a:latin typeface="Arial Unicode MS" panose="020B0604020202020204" pitchFamily="34" charset="-128"/>
          <a:ea typeface="Arial Unicode MS" panose="020B0604020202020204" pitchFamily="34" charset="-128"/>
          <a:cs typeface="Arial Unicode MS" panose="020B0604020202020204" pitchFamily="34" charset="-128"/>
          <a:sym typeface="Calibri"/>
        </a:defRPr>
      </a:lvl5pPr>
      <a:lvl6pPr marL="0" marR="0" indent="171450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05740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240030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2743200" algn="l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5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arah.l.foster@northumbria.ac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sarah.l.foster@northumbria.ac.uk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arah.l.foster@northumbria.ac.u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8"/>
          <p:cNvGrpSpPr>
            <a:grpSpLocks/>
          </p:cNvGrpSpPr>
          <p:nvPr/>
        </p:nvGrpSpPr>
        <p:grpSpPr bwMode="auto">
          <a:xfrm>
            <a:off x="476879" y="1525510"/>
            <a:ext cx="8396187" cy="3715339"/>
            <a:chOff x="2766437" y="-323757"/>
            <a:chExt cx="11192002" cy="4952508"/>
          </a:xfrm>
        </p:grpSpPr>
        <p:sp>
          <p:nvSpPr>
            <p:cNvPr id="4" name="Title 1"/>
            <p:cNvSpPr txBox="1">
              <a:spLocks/>
            </p:cNvSpPr>
            <p:nvPr/>
          </p:nvSpPr>
          <p:spPr>
            <a:xfrm>
              <a:off x="2766438" y="-323757"/>
              <a:ext cx="9677760" cy="2931868"/>
            </a:xfrm>
            <a:prstGeom prst="rect">
              <a:avLst/>
            </a:prstGeom>
          </p:spPr>
          <p:txBody>
            <a:bodyPr lIns="91448" tIns="45724" rIns="91448" bIns="45724" anchor="ctr"/>
            <a:lstStyle>
              <a:lvl1pPr algn="ctr" defTabSz="609493" rtl="0" eaLnBrk="1" latinLnBrk="0" hangingPunct="1">
                <a:spcBef>
                  <a:spcPct val="0"/>
                </a:spcBef>
                <a:buNone/>
                <a:defRPr sz="59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R="4216" indent="10540" algn="l" defTabSz="758951">
                <a:spcBef>
                  <a:spcPts val="0"/>
                </a:spcBef>
                <a:tabLst>
                  <a:tab pos="1549400" algn="l"/>
                </a:tabLst>
                <a:defRPr/>
              </a:pPr>
              <a:r>
                <a:rPr lang="en-GB" sz="2800" b="1" dirty="0">
                  <a:solidFill>
                    <a:srgbClr val="425B76"/>
                  </a:solidFill>
                  <a:latin typeface="Arial Rounded MT Bold" charset="0"/>
                  <a:sym typeface="Poppins-ExtraBold"/>
                </a:rPr>
                <a:t>Attachment Theory: New Developments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766437" y="2774020"/>
              <a:ext cx="11192002" cy="18547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457242">
                <a:lnSpc>
                  <a:spcPct val="120000"/>
                </a:lnSpc>
                <a:defRPr/>
              </a:pPr>
              <a:r>
                <a:rPr lang="en-US" sz="1800" spc="225" dirty="0">
                  <a:solidFill>
                    <a:srgbClr val="425B76"/>
                  </a:solidFill>
                  <a:latin typeface="Arial Unicode MS" charset="0"/>
                  <a:ea typeface="Arial Unicode MS" charset="0"/>
                  <a:cs typeface="Arial Unicode MS" charset="0"/>
                </a:rPr>
                <a:t>Contact:</a:t>
              </a:r>
            </a:p>
            <a:p>
              <a:pPr defTabSz="457242">
                <a:lnSpc>
                  <a:spcPct val="120000"/>
                </a:lnSpc>
                <a:defRPr/>
              </a:pPr>
              <a:r>
                <a:rPr lang="en-US" sz="1800" spc="225" dirty="0">
                  <a:solidFill>
                    <a:srgbClr val="425B76"/>
                  </a:solidFill>
                  <a:latin typeface="Arial Unicode MS" charset="0"/>
                  <a:ea typeface="Arial Unicode MS" charset="0"/>
                  <a:cs typeface="Arial Unicode MS" charset="0"/>
                </a:rPr>
                <a:t>Dr Sarah Foster, Department of Social Work, </a:t>
              </a:r>
            </a:p>
            <a:p>
              <a:pPr defTabSz="457242">
                <a:lnSpc>
                  <a:spcPct val="120000"/>
                </a:lnSpc>
                <a:defRPr/>
              </a:pPr>
              <a:r>
                <a:rPr lang="en-US" sz="1800" spc="225" dirty="0">
                  <a:solidFill>
                    <a:srgbClr val="425B76"/>
                  </a:solidFill>
                  <a:latin typeface="Arial Unicode MS" charset="0"/>
                  <a:ea typeface="Arial Unicode MS" charset="0"/>
                  <a:cs typeface="Arial Unicode MS" charset="0"/>
                </a:rPr>
                <a:t>Education &amp; Community Wellbeing </a:t>
              </a:r>
              <a:r>
                <a:rPr lang="en-US" sz="1800" spc="225" dirty="0">
                  <a:solidFill>
                    <a:srgbClr val="425B76"/>
                  </a:solidFill>
                  <a:latin typeface="Arial Unicode MS" charset="0"/>
                  <a:ea typeface="Arial Unicode MS" charset="0"/>
                  <a:cs typeface="Arial Unicode MS" charset="0"/>
                  <a:hlinkClick r:id="rId3"/>
                </a:rPr>
                <a:t>sarah.l.foster@northumbria.ac.uk</a:t>
              </a:r>
              <a:r>
                <a:rPr lang="en-US" sz="1800" spc="225" dirty="0">
                  <a:solidFill>
                    <a:srgbClr val="425B76"/>
                  </a:solidFill>
                  <a:latin typeface="Arial Unicode MS" charset="0"/>
                  <a:ea typeface="Arial Unicode MS" charset="0"/>
                  <a:cs typeface="Arial Unicode MS" charset="0"/>
                </a:rPr>
                <a:t> </a:t>
              </a:r>
              <a:endParaRPr lang="en-US" sz="2400" spc="225" dirty="0">
                <a:solidFill>
                  <a:srgbClr val="425B76"/>
                </a:solidFill>
                <a:latin typeface="Arial Unicode MS" charset="0"/>
                <a:ea typeface="Arial Unicode MS" charset="0"/>
                <a:cs typeface="Arial Unicode MS" charset="0"/>
              </a:endParaRPr>
            </a:p>
          </p:txBody>
        </p:sp>
        <p:cxnSp>
          <p:nvCxnSpPr>
            <p:cNvPr id="13" name="Straight Connector 12"/>
            <p:cNvCxnSpPr>
              <a:cxnSpLocks/>
            </p:cNvCxnSpPr>
            <p:nvPr/>
          </p:nvCxnSpPr>
          <p:spPr>
            <a:xfrm>
              <a:off x="2845815" y="2582801"/>
              <a:ext cx="8965959" cy="25309"/>
            </a:xfrm>
            <a:prstGeom prst="line">
              <a:avLst/>
            </a:prstGeom>
            <a:ln>
              <a:solidFill>
                <a:srgbClr val="8BB7B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Internal Storage 7"/>
          <p:cNvSpPr>
            <a:spLocks/>
          </p:cNvSpPr>
          <p:nvPr/>
        </p:nvSpPr>
        <p:spPr>
          <a:xfrm rot="10800000">
            <a:off x="180108" y="1525510"/>
            <a:ext cx="8487012" cy="475403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1250 w 10000"/>
              <a:gd name="connsiteY0" fmla="*/ 0 h 10000"/>
              <a:gd name="connsiteX1" fmla="*/ 1250 w 10000"/>
              <a:gd name="connsiteY1" fmla="*/ 10000 h 10000"/>
              <a:gd name="connsiteX2" fmla="*/ 0 w 10000"/>
              <a:gd name="connsiteY2" fmla="*/ 1250 h 10000"/>
              <a:gd name="connsiteX3" fmla="*/ 10000 w 10000"/>
              <a:gd name="connsiteY3" fmla="*/ 125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1250 w 10000"/>
              <a:gd name="connsiteY0" fmla="*/ 0 h 10000"/>
              <a:gd name="connsiteX1" fmla="*/ 1250 w 10000"/>
              <a:gd name="connsiteY1" fmla="*/ 10000 h 10000"/>
              <a:gd name="connsiteX2" fmla="*/ 0 w 10000"/>
              <a:gd name="connsiteY2" fmla="*/ 1250 h 10000"/>
              <a:gd name="connsiteX3" fmla="*/ 10000 w 10000"/>
              <a:gd name="connsiteY3" fmla="*/ 125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 stroke="0" extrusionOk="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0"/>
                </a:lnTo>
                <a:close/>
              </a:path>
              <a:path w="10000" h="10000" fill="none" extrusionOk="0">
                <a:moveTo>
                  <a:pt x="1250" y="0"/>
                </a:moveTo>
                <a:cubicBezTo>
                  <a:pt x="1250" y="3333"/>
                  <a:pt x="1237" y="5124"/>
                  <a:pt x="1250" y="10000"/>
                </a:cubicBezTo>
                <a:moveTo>
                  <a:pt x="0" y="1250"/>
                </a:moveTo>
                <a:lnTo>
                  <a:pt x="10000" y="1250"/>
                </a:lnTo>
              </a:path>
              <a:path w="10000" h="10000" fill="none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8BB7B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42">
              <a:defRPr/>
            </a:pPr>
            <a:endParaRPr lang="en-US" sz="1086" dirty="0"/>
          </a:p>
        </p:txBody>
      </p:sp>
    </p:spTree>
    <p:extLst>
      <p:ext uri="{BB962C8B-B14F-4D97-AF65-F5344CB8AC3E}">
        <p14:creationId xmlns:p14="http://schemas.microsoft.com/office/powerpoint/2010/main" val="335878192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4102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9144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EA75BCDA-A220-C9B8-2DD4-50B3B4162024}"/>
              </a:ext>
            </a:extLst>
          </p:cNvPr>
          <p:cNvSpPr txBox="1">
            <a:spLocks/>
          </p:cNvSpPr>
          <p:nvPr/>
        </p:nvSpPr>
        <p:spPr>
          <a:xfrm>
            <a:off x="392906" y="5317240"/>
            <a:ext cx="8408194" cy="744836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0" marR="4216" indent="10540" algn="l" defTabSz="7589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49400" algn="l"/>
              </a:tabLst>
              <a:defRPr sz="4980" b="1" i="0" u="none" strike="noStrike" cap="none" spc="0" baseline="0">
                <a:ln>
                  <a:noFill/>
                </a:ln>
                <a:solidFill>
                  <a:srgbClr val="425B76"/>
                </a:solidFill>
                <a:uFillTx/>
                <a:latin typeface="Arial Rounded MT Bold" panose="020F0704030504030204" pitchFamily="34" charset="77"/>
                <a:ea typeface="Arial Rounded MT Bold" panose="020F0704030504030204" pitchFamily="34" charset="77"/>
                <a:cs typeface="Arial Rounded MT Bold" panose="020F0704030504030204" pitchFamily="34" charset="77"/>
                <a:sym typeface="Poppins-ExtraBold"/>
              </a:defRPr>
            </a:lvl1pPr>
            <a:lvl2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2pPr>
            <a:lvl3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3pPr>
            <a:lvl4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4pPr>
            <a:lvl5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5pPr>
            <a:lvl6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6pPr>
            <a:lvl7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7pPr>
            <a:lvl8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8pPr>
            <a:lvl9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9pPr>
          </a:lstStyle>
          <a:p>
            <a:pPr algn="ctr" defTabSz="91440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Stable, family-based care</a:t>
            </a:r>
          </a:p>
        </p:txBody>
      </p:sp>
      <p:cxnSp>
        <p:nvCxnSpPr>
          <p:cNvPr id="4105" name="Straight Connector 4104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7" name="Straight Connector 4106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ject 4">
            <a:extLst>
              <a:ext uri="{FF2B5EF4-FFF2-40B4-BE49-F238E27FC236}">
                <a16:creationId xmlns:a16="http://schemas.microsoft.com/office/drawing/2014/main" id="{2A74D68C-5566-48A4-056D-E29D7553E55F}"/>
              </a:ext>
            </a:extLst>
          </p:cNvPr>
          <p:cNvSpPr txBox="1"/>
          <p:nvPr/>
        </p:nvSpPr>
        <p:spPr>
          <a:xfrm>
            <a:off x="599501" y="1212119"/>
            <a:ext cx="8329961" cy="246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180975" marR="200501" indent="-171450" algn="just">
              <a:lnSpc>
                <a:spcPct val="151000"/>
              </a:lnSpc>
              <a:spcBef>
                <a:spcPts val="75"/>
              </a:spcBef>
              <a:buSzPct val="100000"/>
              <a:buChar char="•"/>
              <a:tabLst>
                <a:tab pos="180975" algn="l"/>
              </a:tabLst>
              <a:defRPr sz="1600">
                <a:solidFill>
                  <a:srgbClr val="001B2F"/>
                </a:solidFill>
                <a:latin typeface="Poppins Light"/>
                <a:ea typeface="Poppins Light"/>
                <a:cs typeface="Poppins Light"/>
                <a:sym typeface="Poppins Light"/>
              </a:defRPr>
            </a:pPr>
            <a:endParaRPr lang="en-IE" sz="1200">
              <a:solidFill>
                <a:srgbClr val="616F80"/>
              </a:solidFill>
              <a:latin typeface="Arial Unicode MS" charset="0"/>
              <a:ea typeface="Arial Unicode MS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91579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4102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9144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EA75BCDA-A220-C9B8-2DD4-50B3B4162024}"/>
              </a:ext>
            </a:extLst>
          </p:cNvPr>
          <p:cNvSpPr txBox="1">
            <a:spLocks/>
          </p:cNvSpPr>
          <p:nvPr/>
        </p:nvSpPr>
        <p:spPr>
          <a:xfrm>
            <a:off x="392906" y="5317240"/>
            <a:ext cx="8408194" cy="74483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0" marR="4216" indent="10540" algn="l" defTabSz="7589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49400" algn="l"/>
              </a:tabLst>
              <a:defRPr sz="4980" b="1" i="0" u="none" strike="noStrike" cap="none" spc="0" baseline="0">
                <a:ln>
                  <a:noFill/>
                </a:ln>
                <a:solidFill>
                  <a:srgbClr val="425B76"/>
                </a:solidFill>
                <a:uFillTx/>
                <a:latin typeface="Arial Rounded MT Bold" panose="020F0704030504030204" pitchFamily="34" charset="77"/>
                <a:ea typeface="Arial Rounded MT Bold" panose="020F0704030504030204" pitchFamily="34" charset="77"/>
                <a:cs typeface="Arial Rounded MT Bold" panose="020F0704030504030204" pitchFamily="34" charset="77"/>
                <a:sym typeface="Poppins-ExtraBold"/>
              </a:defRPr>
            </a:lvl1pPr>
            <a:lvl2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2pPr>
            <a:lvl3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3pPr>
            <a:lvl4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4pPr>
            <a:lvl5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5pPr>
            <a:lvl6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6pPr>
            <a:lvl7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7pPr>
            <a:lvl8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8pPr>
            <a:lvl9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9pPr>
          </a:lstStyle>
          <a:p>
            <a:pPr algn="ctr" defTabSz="91440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Sensitivity</a:t>
            </a:r>
          </a:p>
        </p:txBody>
      </p:sp>
      <p:cxnSp>
        <p:nvCxnSpPr>
          <p:cNvPr id="4105" name="Straight Connector 4104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7" name="Straight Connector 4106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ject 4">
            <a:extLst>
              <a:ext uri="{FF2B5EF4-FFF2-40B4-BE49-F238E27FC236}">
                <a16:creationId xmlns:a16="http://schemas.microsoft.com/office/drawing/2014/main" id="{2A74D68C-5566-48A4-056D-E29D7553E55F}"/>
              </a:ext>
            </a:extLst>
          </p:cNvPr>
          <p:cNvSpPr txBox="1"/>
          <p:nvPr/>
        </p:nvSpPr>
        <p:spPr>
          <a:xfrm>
            <a:off x="599501" y="1212119"/>
            <a:ext cx="8329961" cy="246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L="180975" marR="200501" indent="-171450" algn="just">
              <a:lnSpc>
                <a:spcPct val="151000"/>
              </a:lnSpc>
              <a:spcBef>
                <a:spcPts val="75"/>
              </a:spcBef>
              <a:buSzPct val="100000"/>
              <a:buChar char="•"/>
              <a:tabLst>
                <a:tab pos="180975" algn="l"/>
              </a:tabLst>
              <a:defRPr sz="1600">
                <a:solidFill>
                  <a:srgbClr val="001B2F"/>
                </a:solidFill>
                <a:latin typeface="Poppins Light"/>
                <a:ea typeface="Poppins Light"/>
                <a:cs typeface="Poppins Light"/>
                <a:sym typeface="Poppins Light"/>
              </a:defRPr>
            </a:pPr>
            <a:endParaRPr lang="en-IE" sz="1200">
              <a:solidFill>
                <a:srgbClr val="616F80"/>
              </a:solidFill>
              <a:latin typeface="Arial Unicode MS" charset="0"/>
              <a:ea typeface="Arial Unicode MS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86386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4102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9144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EA75BCDA-A220-C9B8-2DD4-50B3B4162024}"/>
              </a:ext>
            </a:extLst>
          </p:cNvPr>
          <p:cNvSpPr txBox="1">
            <a:spLocks/>
          </p:cNvSpPr>
          <p:nvPr/>
        </p:nvSpPr>
        <p:spPr>
          <a:xfrm>
            <a:off x="392906" y="5317240"/>
            <a:ext cx="8408194" cy="744836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0" marR="4216" indent="10540" algn="l" defTabSz="7589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49400" algn="l"/>
              </a:tabLst>
              <a:defRPr sz="4980" b="1" i="0" u="none" strike="noStrike" cap="none" spc="0" baseline="0">
                <a:ln>
                  <a:noFill/>
                </a:ln>
                <a:solidFill>
                  <a:srgbClr val="425B76"/>
                </a:solidFill>
                <a:uFillTx/>
                <a:latin typeface="Arial Rounded MT Bold" panose="020F0704030504030204" pitchFamily="34" charset="77"/>
                <a:ea typeface="Arial Rounded MT Bold" panose="020F0704030504030204" pitchFamily="34" charset="77"/>
                <a:cs typeface="Arial Rounded MT Bold" panose="020F0704030504030204" pitchFamily="34" charset="77"/>
                <a:sym typeface="Poppins-ExtraBold"/>
              </a:defRPr>
            </a:lvl1pPr>
            <a:lvl2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2pPr>
            <a:lvl3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3pPr>
            <a:lvl4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4pPr>
            <a:lvl5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5pPr>
            <a:lvl6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6pPr>
            <a:lvl7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7pPr>
            <a:lvl8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8pPr>
            <a:lvl9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9pPr>
          </a:lstStyle>
          <a:p>
            <a:pPr algn="ctr" defTabSz="91440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kern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Mentalising</a:t>
            </a:r>
            <a:endParaRPr lang="en-US" sz="31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4105" name="Straight Connector 4104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7" name="Straight Connector 4106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ject 4">
            <a:extLst>
              <a:ext uri="{FF2B5EF4-FFF2-40B4-BE49-F238E27FC236}">
                <a16:creationId xmlns:a16="http://schemas.microsoft.com/office/drawing/2014/main" id="{2A74D68C-5566-48A4-056D-E29D7553E55F}"/>
              </a:ext>
            </a:extLst>
          </p:cNvPr>
          <p:cNvSpPr txBox="1"/>
          <p:nvPr/>
        </p:nvSpPr>
        <p:spPr>
          <a:xfrm>
            <a:off x="599501" y="1212119"/>
            <a:ext cx="8329961" cy="246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180975" marR="200501" indent="-171450" algn="just">
              <a:lnSpc>
                <a:spcPct val="151000"/>
              </a:lnSpc>
              <a:spcBef>
                <a:spcPts val="75"/>
              </a:spcBef>
              <a:buSzPct val="100000"/>
              <a:buChar char="•"/>
              <a:tabLst>
                <a:tab pos="180975" algn="l"/>
              </a:tabLst>
              <a:defRPr sz="1600">
                <a:solidFill>
                  <a:srgbClr val="001B2F"/>
                </a:solidFill>
                <a:latin typeface="Poppins Light"/>
                <a:ea typeface="Poppins Light"/>
                <a:cs typeface="Poppins Light"/>
                <a:sym typeface="Poppins Light"/>
              </a:defRPr>
            </a:pPr>
            <a:endParaRPr lang="en-IE" sz="1200">
              <a:solidFill>
                <a:srgbClr val="616F80"/>
              </a:solidFill>
              <a:latin typeface="Arial Unicode MS" charset="0"/>
              <a:ea typeface="Arial Unicode MS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836908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1CADD2C-BC38-3521-8D86-9538A2F512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6" r="6556"/>
          <a:stretch/>
        </p:blipFill>
        <p:spPr bwMode="auto">
          <a:xfrm>
            <a:off x="20" y="10"/>
            <a:ext cx="9143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1" name="Rectangle 1030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9144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EA75BCDA-A220-C9B8-2DD4-50B3B4162024}"/>
              </a:ext>
            </a:extLst>
          </p:cNvPr>
          <p:cNvSpPr txBox="1">
            <a:spLocks/>
          </p:cNvSpPr>
          <p:nvPr/>
        </p:nvSpPr>
        <p:spPr>
          <a:xfrm>
            <a:off x="392906" y="5317240"/>
            <a:ext cx="8408194" cy="74483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0" marR="4216" indent="10540" algn="l" defTabSz="7589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49400" algn="l"/>
              </a:tabLst>
              <a:defRPr sz="4980" b="1" i="0" u="none" strike="noStrike" cap="none" spc="0" baseline="0">
                <a:ln>
                  <a:noFill/>
                </a:ln>
                <a:solidFill>
                  <a:srgbClr val="425B76"/>
                </a:solidFill>
                <a:uFillTx/>
                <a:latin typeface="Arial Rounded MT Bold" panose="020F0704030504030204" pitchFamily="34" charset="77"/>
                <a:ea typeface="Arial Rounded MT Bold" panose="020F0704030504030204" pitchFamily="34" charset="77"/>
                <a:cs typeface="Arial Rounded MT Bold" panose="020F0704030504030204" pitchFamily="34" charset="77"/>
                <a:sym typeface="Poppins-ExtraBold"/>
              </a:defRPr>
            </a:lvl1pPr>
            <a:lvl2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2pPr>
            <a:lvl3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3pPr>
            <a:lvl4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4pPr>
            <a:lvl5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5pPr>
            <a:lvl6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6pPr>
            <a:lvl7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7pPr>
            <a:lvl8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8pPr>
            <a:lvl9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9pPr>
          </a:lstStyle>
          <a:p>
            <a:pPr algn="ctr" defTabSz="91440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Alarming </a:t>
            </a:r>
            <a:r>
              <a:rPr lang="en-US" sz="3100" kern="1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behaviour</a:t>
            </a:r>
            <a:endParaRPr lang="en-US" sz="31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033" name="Straight Connector 1032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Straight Connector 1034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ject 4">
            <a:extLst>
              <a:ext uri="{FF2B5EF4-FFF2-40B4-BE49-F238E27FC236}">
                <a16:creationId xmlns:a16="http://schemas.microsoft.com/office/drawing/2014/main" id="{2A74D68C-5566-48A4-056D-E29D7553E55F}"/>
              </a:ext>
            </a:extLst>
          </p:cNvPr>
          <p:cNvSpPr txBox="1"/>
          <p:nvPr/>
        </p:nvSpPr>
        <p:spPr>
          <a:xfrm>
            <a:off x="599501" y="1212119"/>
            <a:ext cx="8329961" cy="246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L="180975" marR="200501" indent="-171450" algn="just">
              <a:lnSpc>
                <a:spcPct val="151000"/>
              </a:lnSpc>
              <a:spcBef>
                <a:spcPts val="75"/>
              </a:spcBef>
              <a:buSzPct val="100000"/>
              <a:buChar char="•"/>
              <a:tabLst>
                <a:tab pos="180975" algn="l"/>
              </a:tabLst>
              <a:defRPr sz="1600">
                <a:solidFill>
                  <a:srgbClr val="001B2F"/>
                </a:solidFill>
                <a:latin typeface="Poppins Light"/>
                <a:ea typeface="Poppins Light"/>
                <a:cs typeface="Poppins Light"/>
                <a:sym typeface="Poppins Light"/>
              </a:defRPr>
            </a:pPr>
            <a:endParaRPr lang="en-IE" sz="1200">
              <a:solidFill>
                <a:srgbClr val="616F80"/>
              </a:solidFill>
              <a:latin typeface="Arial Unicode MS" charset="0"/>
              <a:ea typeface="Arial Unicode MS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666134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9144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EA75BCDA-A220-C9B8-2DD4-50B3B4162024}"/>
              </a:ext>
            </a:extLst>
          </p:cNvPr>
          <p:cNvSpPr txBox="1">
            <a:spLocks/>
          </p:cNvSpPr>
          <p:nvPr/>
        </p:nvSpPr>
        <p:spPr>
          <a:xfrm>
            <a:off x="392906" y="5317240"/>
            <a:ext cx="8408194" cy="744836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0" marR="4216" indent="10540" algn="l" defTabSz="7589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49400" algn="l"/>
              </a:tabLst>
              <a:defRPr sz="4980" b="1" i="0" u="none" strike="noStrike" cap="none" spc="0" baseline="0">
                <a:ln>
                  <a:noFill/>
                </a:ln>
                <a:solidFill>
                  <a:srgbClr val="425B76"/>
                </a:solidFill>
                <a:uFillTx/>
                <a:latin typeface="Arial Rounded MT Bold" panose="020F0704030504030204" pitchFamily="34" charset="77"/>
                <a:ea typeface="Arial Rounded MT Bold" panose="020F0704030504030204" pitchFamily="34" charset="77"/>
                <a:cs typeface="Arial Rounded MT Bold" panose="020F0704030504030204" pitchFamily="34" charset="77"/>
                <a:sym typeface="Poppins-ExtraBold"/>
              </a:defRPr>
            </a:lvl1pPr>
            <a:lvl2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2pPr>
            <a:lvl3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3pPr>
            <a:lvl4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4pPr>
            <a:lvl5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5pPr>
            <a:lvl6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6pPr>
            <a:lvl7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7pPr>
            <a:lvl8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8pPr>
            <a:lvl9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9pPr>
          </a:lstStyle>
          <a:p>
            <a:pPr algn="ctr" defTabSz="91440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Poverty and adversity</a:t>
            </a:r>
          </a:p>
        </p:txBody>
      </p:sp>
      <p:cxnSp>
        <p:nvCxnSpPr>
          <p:cNvPr id="1033" name="Straight Connector 1032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Straight Connector 1034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ject 4">
            <a:extLst>
              <a:ext uri="{FF2B5EF4-FFF2-40B4-BE49-F238E27FC236}">
                <a16:creationId xmlns:a16="http://schemas.microsoft.com/office/drawing/2014/main" id="{2A74D68C-5566-48A4-056D-E29D7553E55F}"/>
              </a:ext>
            </a:extLst>
          </p:cNvPr>
          <p:cNvSpPr txBox="1"/>
          <p:nvPr/>
        </p:nvSpPr>
        <p:spPr>
          <a:xfrm>
            <a:off x="599501" y="1212119"/>
            <a:ext cx="8329961" cy="246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180975" marR="200501" indent="-171450" algn="just">
              <a:lnSpc>
                <a:spcPct val="151000"/>
              </a:lnSpc>
              <a:spcBef>
                <a:spcPts val="75"/>
              </a:spcBef>
              <a:buSzPct val="100000"/>
              <a:buChar char="•"/>
              <a:tabLst>
                <a:tab pos="180975" algn="l"/>
              </a:tabLst>
              <a:defRPr sz="1600">
                <a:solidFill>
                  <a:srgbClr val="001B2F"/>
                </a:solidFill>
                <a:latin typeface="Poppins Light"/>
                <a:ea typeface="Poppins Light"/>
                <a:cs typeface="Poppins Light"/>
                <a:sym typeface="Poppins Light"/>
              </a:defRPr>
            </a:pPr>
            <a:endParaRPr lang="en-IE" sz="1200">
              <a:solidFill>
                <a:srgbClr val="616F80"/>
              </a:solidFill>
              <a:latin typeface="Arial Unicode MS" charset="0"/>
              <a:ea typeface="Arial Unicode MS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60459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EA75BCDA-A220-C9B8-2DD4-50B3B4162024}"/>
              </a:ext>
            </a:extLst>
          </p:cNvPr>
          <p:cNvSpPr txBox="1">
            <a:spLocks/>
          </p:cNvSpPr>
          <p:nvPr/>
        </p:nvSpPr>
        <p:spPr>
          <a:xfrm>
            <a:off x="599501" y="997559"/>
            <a:ext cx="8066325" cy="4962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 marL="0" marR="4216" indent="10540" algn="l" defTabSz="7589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49400" algn="l"/>
              </a:tabLst>
              <a:defRPr sz="4980" b="1" i="0" u="none" strike="noStrike" cap="none" spc="0" baseline="0">
                <a:ln>
                  <a:noFill/>
                </a:ln>
                <a:solidFill>
                  <a:srgbClr val="425B76"/>
                </a:solidFill>
                <a:uFillTx/>
                <a:latin typeface="Arial Rounded MT Bold" panose="020F0704030504030204" pitchFamily="34" charset="77"/>
                <a:ea typeface="Arial Rounded MT Bold" panose="020F0704030504030204" pitchFamily="34" charset="77"/>
                <a:cs typeface="Arial Rounded MT Bold" panose="020F0704030504030204" pitchFamily="34" charset="77"/>
                <a:sym typeface="Poppins-ExtraBold"/>
              </a:defRPr>
            </a:lvl1pPr>
            <a:lvl2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2pPr>
            <a:lvl3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3pPr>
            <a:lvl4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4pPr>
            <a:lvl5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5pPr>
            <a:lvl6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6pPr>
            <a:lvl7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7pPr>
            <a:lvl8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8pPr>
            <a:lvl9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9pPr>
          </a:lstStyle>
          <a:p>
            <a:pPr hangingPunct="1"/>
            <a:r>
              <a:rPr lang="en-IE" sz="3200" dirty="0">
                <a:latin typeface="Arial Rounded MT Bold" charset="0"/>
                <a:ea typeface="Arial Rounded MT Bold" charset="0"/>
                <a:cs typeface="Arial Rounded MT Bold" charset="0"/>
              </a:rPr>
              <a:t>Conclusions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044987A3-3A28-7FC2-47B8-FD96152E7952}"/>
              </a:ext>
            </a:extLst>
          </p:cNvPr>
          <p:cNvSpPr/>
          <p:nvPr/>
        </p:nvSpPr>
        <p:spPr>
          <a:xfrm flipV="1">
            <a:off x="599502" y="1604631"/>
            <a:ext cx="7944989" cy="12430"/>
          </a:xfrm>
          <a:prstGeom prst="line">
            <a:avLst/>
          </a:prstGeom>
          <a:ln w="76200">
            <a:solidFill>
              <a:srgbClr val="8BB7B4"/>
            </a:solidFill>
          </a:ln>
        </p:spPr>
        <p:txBody>
          <a:bodyPr lIns="34289" rIns="34289"/>
          <a:lstStyle/>
          <a:p>
            <a:endParaRPr sz="1086"/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2A74D68C-5566-48A4-056D-E29D7553E55F}"/>
              </a:ext>
            </a:extLst>
          </p:cNvPr>
          <p:cNvSpPr txBox="1"/>
          <p:nvPr/>
        </p:nvSpPr>
        <p:spPr>
          <a:xfrm>
            <a:off x="599501" y="1212119"/>
            <a:ext cx="8329961" cy="246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180975" marR="200501" indent="-171450" algn="just">
              <a:lnSpc>
                <a:spcPct val="151000"/>
              </a:lnSpc>
              <a:spcBef>
                <a:spcPts val="75"/>
              </a:spcBef>
              <a:buSzPct val="100000"/>
              <a:buChar char="•"/>
              <a:tabLst>
                <a:tab pos="180975" algn="l"/>
              </a:tabLst>
              <a:defRPr sz="1600">
                <a:solidFill>
                  <a:srgbClr val="001B2F"/>
                </a:solidFill>
                <a:latin typeface="Poppins Light"/>
                <a:ea typeface="Poppins Light"/>
                <a:cs typeface="Poppins Light"/>
                <a:sym typeface="Poppins Light"/>
              </a:defRPr>
            </a:pPr>
            <a:endParaRPr lang="en-IE" sz="1200" dirty="0">
              <a:solidFill>
                <a:srgbClr val="616F80"/>
              </a:solidFill>
              <a:latin typeface="Arial Unicode MS" charset="0"/>
              <a:ea typeface="Arial Unicode MS" charset="0"/>
              <a:cs typeface="Arial Unicode MS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C9C6C8-4BB9-DFA4-F99A-D1D4B42E8A2A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599501" y="1950549"/>
            <a:ext cx="8066325" cy="4600217"/>
          </a:xfrm>
        </p:spPr>
        <p:txBody>
          <a:bodyPr>
            <a:normAutofit/>
          </a:bodyPr>
          <a:lstStyle/>
          <a:p>
            <a:pPr marL="457200" indent="-457200" defTabSz="914400" hangingPunct="0">
              <a:buFont typeface="Arial" panose="020B0604020202020204" pitchFamily="34" charset="0"/>
              <a:buChar char="•"/>
              <a:defRPr/>
            </a:pPr>
            <a:r>
              <a:rPr lang="en-GB" sz="3200" dirty="0">
                <a:solidFill>
                  <a:srgbClr val="000000"/>
                </a:solidFill>
                <a:latin typeface="Calibri"/>
                <a:cs typeface="Calibri"/>
              </a:rPr>
              <a:t>Lots of change in attachment theory in recent decades</a:t>
            </a:r>
          </a:p>
          <a:p>
            <a:pPr marL="457200" indent="-457200" defTabSz="914400" hangingPunct="0">
              <a:buFont typeface="Arial" panose="020B0604020202020204" pitchFamily="34" charset="0"/>
              <a:buChar char="•"/>
              <a:defRPr/>
            </a:pPr>
            <a:r>
              <a:rPr lang="en-GB" sz="3200" dirty="0">
                <a:solidFill>
                  <a:srgbClr val="000000"/>
                </a:solidFill>
                <a:latin typeface="Calibri"/>
                <a:cs typeface="Calibri"/>
              </a:rPr>
              <a:t>Time to move on from focus on mother-infant bonding and categories of insecurity?</a:t>
            </a:r>
          </a:p>
          <a:p>
            <a:pPr marL="457200" indent="-457200" defTabSz="914400" hangingPunct="0">
              <a:buFont typeface="Arial" panose="020B0604020202020204" pitchFamily="34" charset="0"/>
              <a:buChar char="•"/>
              <a:defRPr/>
            </a:pPr>
            <a:r>
              <a:rPr lang="en-GB" sz="3200" dirty="0">
                <a:solidFill>
                  <a:srgbClr val="000000"/>
                </a:solidFill>
                <a:latin typeface="Calibri"/>
                <a:cs typeface="Calibri"/>
              </a:rPr>
              <a:t>Keen to begin a conversation – do get in touch</a:t>
            </a:r>
            <a:endParaRPr lang="en-IE" sz="32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5122371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8"/>
          <p:cNvGrpSpPr>
            <a:grpSpLocks/>
          </p:cNvGrpSpPr>
          <p:nvPr/>
        </p:nvGrpSpPr>
        <p:grpSpPr bwMode="auto">
          <a:xfrm>
            <a:off x="476879" y="1525510"/>
            <a:ext cx="8396187" cy="3715339"/>
            <a:chOff x="2766437" y="-323757"/>
            <a:chExt cx="11192002" cy="4952508"/>
          </a:xfrm>
        </p:grpSpPr>
        <p:sp>
          <p:nvSpPr>
            <p:cNvPr id="4" name="Title 1"/>
            <p:cNvSpPr txBox="1">
              <a:spLocks/>
            </p:cNvSpPr>
            <p:nvPr/>
          </p:nvSpPr>
          <p:spPr>
            <a:xfrm>
              <a:off x="2766438" y="-323757"/>
              <a:ext cx="9677760" cy="2931868"/>
            </a:xfrm>
            <a:prstGeom prst="rect">
              <a:avLst/>
            </a:prstGeom>
          </p:spPr>
          <p:txBody>
            <a:bodyPr lIns="91448" tIns="45724" rIns="91448" bIns="45724" anchor="ctr"/>
            <a:lstStyle>
              <a:lvl1pPr algn="ctr" defTabSz="609493" rtl="0" eaLnBrk="1" latinLnBrk="0" hangingPunct="1">
                <a:spcBef>
                  <a:spcPct val="0"/>
                </a:spcBef>
                <a:buNone/>
                <a:defRPr sz="59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R="4216" indent="10540" algn="l" defTabSz="758951">
                <a:spcBef>
                  <a:spcPts val="0"/>
                </a:spcBef>
                <a:tabLst>
                  <a:tab pos="1549400" algn="l"/>
                </a:tabLst>
                <a:defRPr/>
              </a:pPr>
              <a:r>
                <a:rPr lang="en-GB" sz="2800" b="1" dirty="0">
                  <a:solidFill>
                    <a:srgbClr val="425B76"/>
                  </a:solidFill>
                  <a:latin typeface="Arial Rounded MT Bold" charset="0"/>
                  <a:sym typeface="Poppins-ExtraBold"/>
                </a:rPr>
                <a:t>Attachment Theory: New Developments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766437" y="2774020"/>
              <a:ext cx="11192002" cy="18547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457242">
                <a:lnSpc>
                  <a:spcPct val="120000"/>
                </a:lnSpc>
                <a:defRPr/>
              </a:pPr>
              <a:r>
                <a:rPr lang="en-US" sz="1800" spc="225" dirty="0">
                  <a:solidFill>
                    <a:srgbClr val="425B76"/>
                  </a:solidFill>
                  <a:latin typeface="Arial Unicode MS" charset="0"/>
                  <a:ea typeface="Arial Unicode MS" charset="0"/>
                  <a:cs typeface="Arial Unicode MS" charset="0"/>
                </a:rPr>
                <a:t>Contact:</a:t>
              </a:r>
            </a:p>
            <a:p>
              <a:pPr defTabSz="457242">
                <a:lnSpc>
                  <a:spcPct val="120000"/>
                </a:lnSpc>
                <a:defRPr/>
              </a:pPr>
              <a:r>
                <a:rPr lang="en-US" sz="1800" spc="225" dirty="0">
                  <a:solidFill>
                    <a:srgbClr val="425B76"/>
                  </a:solidFill>
                  <a:latin typeface="Arial Unicode MS" charset="0"/>
                  <a:ea typeface="Arial Unicode MS" charset="0"/>
                  <a:cs typeface="Arial Unicode MS" charset="0"/>
                </a:rPr>
                <a:t>Dr Sarah Foster, Department of Social Work, </a:t>
              </a:r>
            </a:p>
            <a:p>
              <a:pPr defTabSz="457242">
                <a:lnSpc>
                  <a:spcPct val="120000"/>
                </a:lnSpc>
                <a:defRPr/>
              </a:pPr>
              <a:r>
                <a:rPr lang="en-US" sz="1800" spc="225" dirty="0">
                  <a:solidFill>
                    <a:srgbClr val="425B76"/>
                  </a:solidFill>
                  <a:latin typeface="Arial Unicode MS" charset="0"/>
                  <a:ea typeface="Arial Unicode MS" charset="0"/>
                  <a:cs typeface="Arial Unicode MS" charset="0"/>
                </a:rPr>
                <a:t>Education &amp; Community Wellbeing </a:t>
              </a:r>
              <a:r>
                <a:rPr lang="en-US" sz="1800" spc="225" dirty="0">
                  <a:solidFill>
                    <a:srgbClr val="425B76"/>
                  </a:solidFill>
                  <a:latin typeface="Arial Unicode MS" charset="0"/>
                  <a:ea typeface="Arial Unicode MS" charset="0"/>
                  <a:cs typeface="Arial Unicode MS" charset="0"/>
                  <a:hlinkClick r:id="rId3"/>
                </a:rPr>
                <a:t>sarah.l.foster@northumbria.ac.uk</a:t>
              </a:r>
              <a:r>
                <a:rPr lang="en-US" sz="1800" spc="225" dirty="0">
                  <a:solidFill>
                    <a:srgbClr val="425B76"/>
                  </a:solidFill>
                  <a:latin typeface="Arial Unicode MS" charset="0"/>
                  <a:ea typeface="Arial Unicode MS" charset="0"/>
                  <a:cs typeface="Arial Unicode MS" charset="0"/>
                </a:rPr>
                <a:t> </a:t>
              </a:r>
              <a:endParaRPr lang="en-US" sz="2400" spc="225" dirty="0">
                <a:solidFill>
                  <a:srgbClr val="425B76"/>
                </a:solidFill>
                <a:latin typeface="Arial Unicode MS" charset="0"/>
                <a:ea typeface="Arial Unicode MS" charset="0"/>
                <a:cs typeface="Arial Unicode MS" charset="0"/>
              </a:endParaRPr>
            </a:p>
          </p:txBody>
        </p:sp>
        <p:cxnSp>
          <p:nvCxnSpPr>
            <p:cNvPr id="13" name="Straight Connector 12"/>
            <p:cNvCxnSpPr>
              <a:cxnSpLocks/>
            </p:cNvCxnSpPr>
            <p:nvPr/>
          </p:nvCxnSpPr>
          <p:spPr>
            <a:xfrm>
              <a:off x="2845815" y="2582801"/>
              <a:ext cx="8965959" cy="25309"/>
            </a:xfrm>
            <a:prstGeom prst="line">
              <a:avLst/>
            </a:prstGeom>
            <a:ln>
              <a:solidFill>
                <a:srgbClr val="8BB7B4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Internal Storage 7"/>
          <p:cNvSpPr>
            <a:spLocks/>
          </p:cNvSpPr>
          <p:nvPr/>
        </p:nvSpPr>
        <p:spPr>
          <a:xfrm rot="10800000">
            <a:off x="180108" y="1525510"/>
            <a:ext cx="8487012" cy="475403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1250 w 10000"/>
              <a:gd name="connsiteY0" fmla="*/ 0 h 10000"/>
              <a:gd name="connsiteX1" fmla="*/ 1250 w 10000"/>
              <a:gd name="connsiteY1" fmla="*/ 10000 h 10000"/>
              <a:gd name="connsiteX2" fmla="*/ 0 w 10000"/>
              <a:gd name="connsiteY2" fmla="*/ 1250 h 10000"/>
              <a:gd name="connsiteX3" fmla="*/ 10000 w 10000"/>
              <a:gd name="connsiteY3" fmla="*/ 125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1250 w 10000"/>
              <a:gd name="connsiteY0" fmla="*/ 0 h 10000"/>
              <a:gd name="connsiteX1" fmla="*/ 1250 w 10000"/>
              <a:gd name="connsiteY1" fmla="*/ 10000 h 10000"/>
              <a:gd name="connsiteX2" fmla="*/ 0 w 10000"/>
              <a:gd name="connsiteY2" fmla="*/ 1250 h 10000"/>
              <a:gd name="connsiteX3" fmla="*/ 10000 w 10000"/>
              <a:gd name="connsiteY3" fmla="*/ 125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 stroke="0" extrusionOk="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0"/>
                </a:lnTo>
                <a:close/>
              </a:path>
              <a:path w="10000" h="10000" fill="none" extrusionOk="0">
                <a:moveTo>
                  <a:pt x="1250" y="0"/>
                </a:moveTo>
                <a:cubicBezTo>
                  <a:pt x="1250" y="3333"/>
                  <a:pt x="1237" y="5124"/>
                  <a:pt x="1250" y="10000"/>
                </a:cubicBezTo>
                <a:moveTo>
                  <a:pt x="0" y="1250"/>
                </a:moveTo>
                <a:lnTo>
                  <a:pt x="10000" y="1250"/>
                </a:lnTo>
              </a:path>
              <a:path w="10000" h="10000" fill="none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rgbClr val="8BB7B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42">
              <a:defRPr/>
            </a:pPr>
            <a:endParaRPr lang="en-US" sz="1086" dirty="0"/>
          </a:p>
        </p:txBody>
      </p:sp>
    </p:spTree>
    <p:extLst>
      <p:ext uri="{BB962C8B-B14F-4D97-AF65-F5344CB8AC3E}">
        <p14:creationId xmlns:p14="http://schemas.microsoft.com/office/powerpoint/2010/main" val="33769477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EA75BCDA-A220-C9B8-2DD4-50B3B4162024}"/>
              </a:ext>
            </a:extLst>
          </p:cNvPr>
          <p:cNvSpPr txBox="1">
            <a:spLocks/>
          </p:cNvSpPr>
          <p:nvPr/>
        </p:nvSpPr>
        <p:spPr>
          <a:xfrm>
            <a:off x="599501" y="997559"/>
            <a:ext cx="8066325" cy="4962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Autofit/>
          </a:bodyPr>
          <a:lstStyle>
            <a:lvl1pPr marL="0" marR="4216" indent="10540" algn="l" defTabSz="7589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49400" algn="l"/>
              </a:tabLst>
              <a:defRPr sz="4980" b="1" i="0" u="none" strike="noStrike" cap="none" spc="0" baseline="0">
                <a:ln>
                  <a:noFill/>
                </a:ln>
                <a:solidFill>
                  <a:srgbClr val="425B76"/>
                </a:solidFill>
                <a:uFillTx/>
                <a:latin typeface="Arial Rounded MT Bold" panose="020F0704030504030204" pitchFamily="34" charset="77"/>
                <a:ea typeface="Arial Rounded MT Bold" panose="020F0704030504030204" pitchFamily="34" charset="77"/>
                <a:cs typeface="Arial Rounded MT Bold" panose="020F0704030504030204" pitchFamily="34" charset="77"/>
                <a:sym typeface="Poppins-ExtraBold"/>
              </a:defRPr>
            </a:lvl1pPr>
            <a:lvl2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2pPr>
            <a:lvl3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3pPr>
            <a:lvl4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4pPr>
            <a:lvl5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5pPr>
            <a:lvl6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6pPr>
            <a:lvl7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7pPr>
            <a:lvl8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8pPr>
            <a:lvl9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9pPr>
          </a:lstStyle>
          <a:p>
            <a:pPr hangingPunct="1"/>
            <a:r>
              <a:rPr lang="en-IE" sz="3200" dirty="0">
                <a:latin typeface="Arial Rounded MT Bold" charset="0"/>
                <a:ea typeface="Arial Rounded MT Bold" charset="0"/>
                <a:cs typeface="Arial Rounded MT Bold" charset="0"/>
              </a:rPr>
              <a:t>Background</a:t>
            </a:r>
          </a:p>
          <a:p>
            <a:pPr hangingPunct="1"/>
            <a:endParaRPr lang="en-IE" sz="3200" dirty="0"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044987A3-3A28-7FC2-47B8-FD96152E7952}"/>
              </a:ext>
            </a:extLst>
          </p:cNvPr>
          <p:cNvSpPr/>
          <p:nvPr/>
        </p:nvSpPr>
        <p:spPr>
          <a:xfrm flipV="1">
            <a:off x="599502" y="1604631"/>
            <a:ext cx="7944989" cy="12430"/>
          </a:xfrm>
          <a:prstGeom prst="line">
            <a:avLst/>
          </a:prstGeom>
          <a:ln w="76200">
            <a:solidFill>
              <a:srgbClr val="8BB7B4"/>
            </a:solidFill>
          </a:ln>
        </p:spPr>
        <p:txBody>
          <a:bodyPr lIns="34289" rIns="34289"/>
          <a:lstStyle/>
          <a:p>
            <a:endParaRPr sz="1086"/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2A74D68C-5566-48A4-056D-E29D7553E55F}"/>
              </a:ext>
            </a:extLst>
          </p:cNvPr>
          <p:cNvSpPr txBox="1"/>
          <p:nvPr/>
        </p:nvSpPr>
        <p:spPr>
          <a:xfrm>
            <a:off x="599503" y="1370583"/>
            <a:ext cx="8329961" cy="246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L="180975" marR="200501" indent="-171450" algn="just">
              <a:lnSpc>
                <a:spcPct val="151000"/>
              </a:lnSpc>
              <a:spcBef>
                <a:spcPts val="75"/>
              </a:spcBef>
              <a:buSzPct val="100000"/>
              <a:buChar char="•"/>
              <a:tabLst>
                <a:tab pos="180975" algn="l"/>
              </a:tabLst>
              <a:defRPr sz="1600">
                <a:solidFill>
                  <a:srgbClr val="001B2F"/>
                </a:solidFill>
                <a:latin typeface="Poppins Light"/>
                <a:ea typeface="Poppins Light"/>
                <a:cs typeface="Poppins Light"/>
                <a:sym typeface="Poppins Light"/>
              </a:defRPr>
            </a:pPr>
            <a:endParaRPr lang="en-IE" sz="1200" dirty="0">
              <a:solidFill>
                <a:srgbClr val="616F80"/>
              </a:solidFill>
              <a:latin typeface="Arial Unicode MS" charset="0"/>
              <a:ea typeface="Arial Unicode MS" charset="0"/>
              <a:cs typeface="Arial Unicode MS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C9C6C8-4BB9-DFA4-F99A-D1D4B42E8A2A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599501" y="1950549"/>
            <a:ext cx="8066325" cy="4600217"/>
          </a:xfrm>
        </p:spPr>
        <p:txBody>
          <a:bodyPr>
            <a:normAutofit/>
          </a:bodyPr>
          <a:lstStyle/>
          <a:p>
            <a:pPr marL="457200" marR="0" lvl="0" indent="-45720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Arial Unicode MS" panose="020B0604020202020204" pitchFamily="34" charset="-128"/>
                <a:cs typeface="Calibri"/>
                <a:sym typeface="Calibri"/>
              </a:rPr>
              <a:t>Attachment has a longstanding place within social work theory and education</a:t>
            </a:r>
          </a:p>
          <a:p>
            <a:pPr marL="457200" marR="0" lvl="0" indent="-45720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3200" dirty="0">
                <a:solidFill>
                  <a:srgbClr val="000000"/>
                </a:solidFill>
                <a:latin typeface="Calibri"/>
                <a:cs typeface="Calibri"/>
              </a:rPr>
              <a:t>Though this place is debated (e.g. </a:t>
            </a:r>
            <a:r>
              <a:rPr lang="en-GB" sz="3200" dirty="0" err="1">
                <a:solidFill>
                  <a:srgbClr val="000000"/>
                </a:solidFill>
                <a:latin typeface="Calibri"/>
                <a:cs typeface="Calibri"/>
              </a:rPr>
              <a:t>Shemmings</a:t>
            </a:r>
            <a:r>
              <a:rPr lang="en-GB" sz="3200" dirty="0">
                <a:solidFill>
                  <a:srgbClr val="000000"/>
                </a:solidFill>
                <a:latin typeface="Calibri"/>
                <a:cs typeface="Calibri"/>
              </a:rPr>
              <a:t> vs White), and politicised (e.g. </a:t>
            </a:r>
            <a:r>
              <a:rPr lang="en-GB" sz="3200" dirty="0" err="1">
                <a:solidFill>
                  <a:srgbClr val="000000"/>
                </a:solidFill>
                <a:latin typeface="Calibri"/>
                <a:cs typeface="Calibri"/>
              </a:rPr>
              <a:t>Narey</a:t>
            </a:r>
            <a:r>
              <a:rPr lang="en-GB" sz="3200" dirty="0">
                <a:solidFill>
                  <a:srgbClr val="000000"/>
                </a:solidFill>
                <a:latin typeface="Calibri"/>
                <a:cs typeface="Calibri"/>
              </a:rPr>
              <a:t>)</a:t>
            </a:r>
          </a:p>
          <a:p>
            <a:pPr marL="457200" marR="0" lvl="0" indent="-45720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3200" dirty="0">
                <a:solidFill>
                  <a:srgbClr val="000000"/>
                </a:solidFill>
                <a:latin typeface="Calibri"/>
                <a:cs typeface="Calibri"/>
              </a:rPr>
              <a:t>This debate as about a strangely out-of-date account of attachment theory</a:t>
            </a:r>
            <a:endParaRPr lang="en-IE" sz="2000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1123059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EA75BCDA-A220-C9B8-2DD4-50B3B4162024}"/>
              </a:ext>
            </a:extLst>
          </p:cNvPr>
          <p:cNvSpPr txBox="1">
            <a:spLocks/>
          </p:cNvSpPr>
          <p:nvPr/>
        </p:nvSpPr>
        <p:spPr>
          <a:xfrm>
            <a:off x="599501" y="997559"/>
            <a:ext cx="8066325" cy="4962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Autofit/>
          </a:bodyPr>
          <a:lstStyle>
            <a:lvl1pPr marL="0" marR="4216" indent="10540" algn="l" defTabSz="7589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49400" algn="l"/>
              </a:tabLst>
              <a:defRPr sz="4980" b="1" i="0" u="none" strike="noStrike" cap="none" spc="0" baseline="0">
                <a:ln>
                  <a:noFill/>
                </a:ln>
                <a:solidFill>
                  <a:srgbClr val="425B76"/>
                </a:solidFill>
                <a:uFillTx/>
                <a:latin typeface="Arial Rounded MT Bold" panose="020F0704030504030204" pitchFamily="34" charset="77"/>
                <a:ea typeface="Arial Rounded MT Bold" panose="020F0704030504030204" pitchFamily="34" charset="77"/>
                <a:cs typeface="Arial Rounded MT Bold" panose="020F0704030504030204" pitchFamily="34" charset="77"/>
                <a:sym typeface="Poppins-ExtraBold"/>
              </a:defRPr>
            </a:lvl1pPr>
            <a:lvl2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2pPr>
            <a:lvl3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3pPr>
            <a:lvl4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4pPr>
            <a:lvl5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5pPr>
            <a:lvl6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6pPr>
            <a:lvl7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7pPr>
            <a:lvl8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8pPr>
            <a:lvl9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9pPr>
          </a:lstStyle>
          <a:p>
            <a:pPr hangingPunct="1"/>
            <a:r>
              <a:rPr lang="en-IE" sz="3200" dirty="0">
                <a:latin typeface="Arial Rounded MT Bold" charset="0"/>
                <a:ea typeface="Arial Rounded MT Bold" charset="0"/>
                <a:cs typeface="Arial Rounded MT Bold" charset="0"/>
              </a:rPr>
              <a:t>Presentation today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044987A3-3A28-7FC2-47B8-FD96152E7952}"/>
              </a:ext>
            </a:extLst>
          </p:cNvPr>
          <p:cNvSpPr/>
          <p:nvPr/>
        </p:nvSpPr>
        <p:spPr>
          <a:xfrm flipV="1">
            <a:off x="599502" y="1604631"/>
            <a:ext cx="7944989" cy="12430"/>
          </a:xfrm>
          <a:prstGeom prst="line">
            <a:avLst/>
          </a:prstGeom>
          <a:ln w="76200">
            <a:solidFill>
              <a:srgbClr val="8BB7B4"/>
            </a:solidFill>
          </a:ln>
        </p:spPr>
        <p:txBody>
          <a:bodyPr lIns="34289" rIns="34289"/>
          <a:lstStyle/>
          <a:p>
            <a:endParaRPr sz="1086"/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2A74D68C-5566-48A4-056D-E29D7553E55F}"/>
              </a:ext>
            </a:extLst>
          </p:cNvPr>
          <p:cNvSpPr txBox="1"/>
          <p:nvPr/>
        </p:nvSpPr>
        <p:spPr>
          <a:xfrm>
            <a:off x="599501" y="1212119"/>
            <a:ext cx="8329961" cy="246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L="180975" marR="200501" indent="-171450" algn="just">
              <a:lnSpc>
                <a:spcPct val="151000"/>
              </a:lnSpc>
              <a:spcBef>
                <a:spcPts val="75"/>
              </a:spcBef>
              <a:buSzPct val="100000"/>
              <a:buChar char="•"/>
              <a:tabLst>
                <a:tab pos="180975" algn="l"/>
              </a:tabLst>
              <a:defRPr sz="1600">
                <a:solidFill>
                  <a:srgbClr val="001B2F"/>
                </a:solidFill>
                <a:latin typeface="Poppins Light"/>
                <a:ea typeface="Poppins Light"/>
                <a:cs typeface="Poppins Light"/>
                <a:sym typeface="Poppins Light"/>
              </a:defRPr>
            </a:pPr>
            <a:endParaRPr lang="en-IE" sz="1200" dirty="0">
              <a:solidFill>
                <a:srgbClr val="616F80"/>
              </a:solidFill>
              <a:latin typeface="Arial Unicode MS" charset="0"/>
              <a:ea typeface="Arial Unicode MS" charset="0"/>
              <a:cs typeface="Arial Unicode MS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C9C6C8-4BB9-DFA4-F99A-D1D4B42E8A2A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599501" y="1950549"/>
            <a:ext cx="8066325" cy="4600217"/>
          </a:xfrm>
        </p:spPr>
        <p:txBody>
          <a:bodyPr>
            <a:normAutofit/>
          </a:bodyPr>
          <a:lstStyle/>
          <a:p>
            <a:pPr marL="457200" indent="-457200" defTabSz="914400" hangingPunct="0">
              <a:buFont typeface="Arial" panose="020B0604020202020204" pitchFamily="34" charset="0"/>
              <a:buChar char="•"/>
              <a:defRPr/>
            </a:pPr>
            <a:r>
              <a:rPr lang="en-IE" sz="3200" dirty="0">
                <a:solidFill>
                  <a:srgbClr val="000000"/>
                </a:solidFill>
                <a:latin typeface="Calibri"/>
                <a:cs typeface="Calibri"/>
              </a:rPr>
              <a:t>To understand and respond to this situation we undertook some research</a:t>
            </a:r>
          </a:p>
          <a:p>
            <a:pPr marL="457200" indent="-457200" defTabSz="914400" hangingPunct="0">
              <a:buFont typeface="Arial" panose="020B0604020202020204" pitchFamily="34" charset="0"/>
              <a:buChar char="•"/>
              <a:defRPr/>
            </a:pPr>
            <a:r>
              <a:rPr lang="en-IE" sz="3200" dirty="0">
                <a:solidFill>
                  <a:srgbClr val="000000"/>
                </a:solidFill>
                <a:latin typeface="Calibri"/>
                <a:cs typeface="Calibri"/>
              </a:rPr>
              <a:t>We asked social workers in two local authorities to tell us about their perspectives on attachment theory</a:t>
            </a:r>
          </a:p>
          <a:p>
            <a:pPr marL="457200" indent="-457200" defTabSz="914400" hangingPunct="0">
              <a:buFont typeface="Arial" panose="020B0604020202020204" pitchFamily="34" charset="0"/>
              <a:buChar char="•"/>
              <a:defRPr/>
            </a:pPr>
            <a:r>
              <a:rPr lang="en-IE" sz="3200" dirty="0">
                <a:solidFill>
                  <a:srgbClr val="000000"/>
                </a:solidFill>
                <a:latin typeface="Calibri"/>
                <a:cs typeface="Calibri"/>
              </a:rPr>
              <a:t>And we asked attachment researchers what they think are the most relevant findings for social work</a:t>
            </a:r>
          </a:p>
          <a:p>
            <a:pPr marL="457200" indent="-457200" defTabSz="914400" hangingPunct="0">
              <a:buFont typeface="Arial" panose="020B0604020202020204" pitchFamily="34" charset="0"/>
              <a:buChar char="•"/>
              <a:defRPr/>
            </a:pPr>
            <a:r>
              <a:rPr lang="en-IE" sz="3200" dirty="0">
                <a:solidFill>
                  <a:srgbClr val="000000"/>
                </a:solidFill>
                <a:latin typeface="Calibri"/>
                <a:cs typeface="Calibri"/>
              </a:rPr>
              <a:t>We would love to hear your thoughts!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0332053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EA75BCDA-A220-C9B8-2DD4-50B3B4162024}"/>
              </a:ext>
            </a:extLst>
          </p:cNvPr>
          <p:cNvSpPr txBox="1">
            <a:spLocks/>
          </p:cNvSpPr>
          <p:nvPr/>
        </p:nvSpPr>
        <p:spPr>
          <a:xfrm>
            <a:off x="599501" y="997559"/>
            <a:ext cx="8066325" cy="4962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 marL="0" marR="4216" indent="10540" algn="l" defTabSz="7589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49400" algn="l"/>
              </a:tabLst>
              <a:defRPr sz="4980" b="1" i="0" u="none" strike="noStrike" cap="none" spc="0" baseline="0">
                <a:ln>
                  <a:noFill/>
                </a:ln>
                <a:solidFill>
                  <a:srgbClr val="425B76"/>
                </a:solidFill>
                <a:uFillTx/>
                <a:latin typeface="Arial Rounded MT Bold" panose="020F0704030504030204" pitchFamily="34" charset="77"/>
                <a:ea typeface="Arial Rounded MT Bold" panose="020F0704030504030204" pitchFamily="34" charset="77"/>
                <a:cs typeface="Arial Rounded MT Bold" panose="020F0704030504030204" pitchFamily="34" charset="77"/>
                <a:sym typeface="Poppins-ExtraBold"/>
              </a:defRPr>
            </a:lvl1pPr>
            <a:lvl2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2pPr>
            <a:lvl3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3pPr>
            <a:lvl4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4pPr>
            <a:lvl5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5pPr>
            <a:lvl6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6pPr>
            <a:lvl7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7pPr>
            <a:lvl8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8pPr>
            <a:lvl9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9pPr>
          </a:lstStyle>
          <a:p>
            <a:pPr hangingPunct="1"/>
            <a:r>
              <a:rPr lang="en-IE" sz="3200" dirty="0">
                <a:latin typeface="Arial Rounded MT Bold" charset="0"/>
                <a:ea typeface="Arial Rounded MT Bold" charset="0"/>
                <a:cs typeface="Arial Rounded MT Bold" charset="0"/>
              </a:rPr>
              <a:t>Beginning a conversation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044987A3-3A28-7FC2-47B8-FD96152E7952}"/>
              </a:ext>
            </a:extLst>
          </p:cNvPr>
          <p:cNvSpPr/>
          <p:nvPr/>
        </p:nvSpPr>
        <p:spPr>
          <a:xfrm flipV="1">
            <a:off x="599502" y="1604631"/>
            <a:ext cx="7944989" cy="12430"/>
          </a:xfrm>
          <a:prstGeom prst="line">
            <a:avLst/>
          </a:prstGeom>
          <a:ln w="76200">
            <a:solidFill>
              <a:srgbClr val="8BB7B4"/>
            </a:solidFill>
          </a:ln>
        </p:spPr>
        <p:txBody>
          <a:bodyPr lIns="34289" rIns="34289"/>
          <a:lstStyle/>
          <a:p>
            <a:endParaRPr sz="1086"/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2A74D68C-5566-48A4-056D-E29D7553E55F}"/>
              </a:ext>
            </a:extLst>
          </p:cNvPr>
          <p:cNvSpPr txBox="1"/>
          <p:nvPr/>
        </p:nvSpPr>
        <p:spPr>
          <a:xfrm>
            <a:off x="599501" y="1212119"/>
            <a:ext cx="8329961" cy="246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180975" marR="200501" indent="-171450" algn="just">
              <a:lnSpc>
                <a:spcPct val="151000"/>
              </a:lnSpc>
              <a:spcBef>
                <a:spcPts val="75"/>
              </a:spcBef>
              <a:buSzPct val="100000"/>
              <a:buChar char="•"/>
              <a:tabLst>
                <a:tab pos="180975" algn="l"/>
              </a:tabLst>
              <a:defRPr sz="1600">
                <a:solidFill>
                  <a:srgbClr val="001B2F"/>
                </a:solidFill>
                <a:latin typeface="Poppins Light"/>
                <a:ea typeface="Poppins Light"/>
                <a:cs typeface="Poppins Light"/>
                <a:sym typeface="Poppins Light"/>
              </a:defRPr>
            </a:pPr>
            <a:endParaRPr lang="en-IE" sz="1200" dirty="0">
              <a:solidFill>
                <a:srgbClr val="616F80"/>
              </a:solidFill>
              <a:latin typeface="Arial Unicode MS" charset="0"/>
              <a:ea typeface="Arial Unicode MS" charset="0"/>
              <a:cs typeface="Arial Unicode MS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C9C6C8-4BB9-DFA4-F99A-D1D4B42E8A2A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599501" y="1950549"/>
            <a:ext cx="8066325" cy="4600217"/>
          </a:xfrm>
        </p:spPr>
        <p:txBody>
          <a:bodyPr>
            <a:normAutofit/>
          </a:bodyPr>
          <a:lstStyle/>
          <a:p>
            <a:pPr marL="457200" indent="-457200" defTabSz="914400" hangingPunct="0">
              <a:buFont typeface="Arial" panose="020B0604020202020204" pitchFamily="34" charset="0"/>
              <a:buChar char="•"/>
              <a:defRPr/>
            </a:pPr>
            <a:r>
              <a:rPr lang="en-IE" sz="3200" dirty="0">
                <a:solidFill>
                  <a:srgbClr val="000000"/>
                </a:solidFill>
                <a:latin typeface="Calibri"/>
                <a:cs typeface="Calibri"/>
              </a:rPr>
              <a:t>We would love to hear your thoughts! </a:t>
            </a:r>
            <a:r>
              <a:rPr lang="en-IE" sz="3200" dirty="0">
                <a:solidFill>
                  <a:srgbClr val="000000"/>
                </a:solidFill>
                <a:latin typeface="Calibri"/>
                <a:cs typeface="Calibri"/>
                <a:hlinkClick r:id="rId3"/>
              </a:rPr>
              <a:t>sarah.l.foster@northumbria.ac.uk</a:t>
            </a:r>
            <a:r>
              <a:rPr lang="en-IE" sz="32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</a:p>
          <a:p>
            <a:pPr marL="457200" indent="-457200" defTabSz="914400" hangingPunct="0">
              <a:buFont typeface="Arial" panose="020B0604020202020204" pitchFamily="34" charset="0"/>
              <a:buChar char="•"/>
              <a:defRPr/>
            </a:pPr>
            <a:r>
              <a:rPr lang="en-GB" sz="3200" dirty="0">
                <a:solidFill>
                  <a:srgbClr val="000000"/>
                </a:solidFill>
                <a:latin typeface="Calibri"/>
                <a:cs typeface="Calibri"/>
              </a:rPr>
              <a:t>If you put a question or thought in the chat, together with your e-mail address, we will respond after the talk if we don’t get to it during the discussion</a:t>
            </a:r>
          </a:p>
          <a:p>
            <a:pPr marL="457200" indent="-457200" defTabSz="914400" hangingPunct="0">
              <a:buFont typeface="Arial" panose="020B0604020202020204" pitchFamily="34" charset="0"/>
              <a:buChar char="•"/>
              <a:defRPr/>
            </a:pPr>
            <a:r>
              <a:rPr lang="en-GB" sz="3200" dirty="0">
                <a:solidFill>
                  <a:srgbClr val="000000"/>
                </a:solidFill>
                <a:latin typeface="Calibri"/>
                <a:cs typeface="Calibri"/>
              </a:rPr>
              <a:t>We have started writing about what we are discussing here. If you would be interested to see a copy – put your e-mail in the chat</a:t>
            </a:r>
            <a:r>
              <a:rPr lang="en-IE" sz="3200" dirty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0645156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EA75BCDA-A220-C9B8-2DD4-50B3B4162024}"/>
              </a:ext>
            </a:extLst>
          </p:cNvPr>
          <p:cNvSpPr txBox="1">
            <a:spLocks/>
          </p:cNvSpPr>
          <p:nvPr/>
        </p:nvSpPr>
        <p:spPr>
          <a:xfrm>
            <a:off x="599501" y="997559"/>
            <a:ext cx="8066325" cy="4962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 marL="0" marR="4216" indent="10540" algn="l" defTabSz="7589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49400" algn="l"/>
              </a:tabLst>
              <a:defRPr sz="4980" b="1" i="0" u="none" strike="noStrike" cap="none" spc="0" baseline="0">
                <a:ln>
                  <a:noFill/>
                </a:ln>
                <a:solidFill>
                  <a:srgbClr val="425B76"/>
                </a:solidFill>
                <a:uFillTx/>
                <a:latin typeface="Arial Rounded MT Bold" panose="020F0704030504030204" pitchFamily="34" charset="77"/>
                <a:ea typeface="Arial Rounded MT Bold" panose="020F0704030504030204" pitchFamily="34" charset="77"/>
                <a:cs typeface="Arial Rounded MT Bold" panose="020F0704030504030204" pitchFamily="34" charset="77"/>
                <a:sym typeface="Poppins-ExtraBold"/>
              </a:defRPr>
            </a:lvl1pPr>
            <a:lvl2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2pPr>
            <a:lvl3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3pPr>
            <a:lvl4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4pPr>
            <a:lvl5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5pPr>
            <a:lvl6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6pPr>
            <a:lvl7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7pPr>
            <a:lvl8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8pPr>
            <a:lvl9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9pPr>
          </a:lstStyle>
          <a:p>
            <a:pPr hangingPunct="1"/>
            <a:r>
              <a:rPr lang="en-IE" sz="3200" dirty="0">
                <a:latin typeface="Arial Rounded MT Bold" charset="0"/>
                <a:ea typeface="Arial Rounded MT Bold" charset="0"/>
                <a:cs typeface="Arial Rounded MT Bold" charset="0"/>
              </a:rPr>
              <a:t>Sarah’s research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044987A3-3A28-7FC2-47B8-FD96152E7952}"/>
              </a:ext>
            </a:extLst>
          </p:cNvPr>
          <p:cNvSpPr/>
          <p:nvPr/>
        </p:nvSpPr>
        <p:spPr>
          <a:xfrm flipV="1">
            <a:off x="599502" y="1604631"/>
            <a:ext cx="7944989" cy="12430"/>
          </a:xfrm>
          <a:prstGeom prst="line">
            <a:avLst/>
          </a:prstGeom>
          <a:ln w="76200">
            <a:solidFill>
              <a:srgbClr val="8BB7B4"/>
            </a:solidFill>
          </a:ln>
        </p:spPr>
        <p:txBody>
          <a:bodyPr lIns="34289" rIns="34289"/>
          <a:lstStyle/>
          <a:p>
            <a:endParaRPr sz="1086"/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2A74D68C-5566-48A4-056D-E29D7553E55F}"/>
              </a:ext>
            </a:extLst>
          </p:cNvPr>
          <p:cNvSpPr txBox="1"/>
          <p:nvPr/>
        </p:nvSpPr>
        <p:spPr>
          <a:xfrm>
            <a:off x="599501" y="1212119"/>
            <a:ext cx="8329961" cy="246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180975" marR="200501" indent="-171450" algn="just">
              <a:lnSpc>
                <a:spcPct val="151000"/>
              </a:lnSpc>
              <a:spcBef>
                <a:spcPts val="75"/>
              </a:spcBef>
              <a:buSzPct val="100000"/>
              <a:buChar char="•"/>
              <a:tabLst>
                <a:tab pos="180975" algn="l"/>
              </a:tabLst>
              <a:defRPr sz="1600">
                <a:solidFill>
                  <a:srgbClr val="001B2F"/>
                </a:solidFill>
                <a:latin typeface="Poppins Light"/>
                <a:ea typeface="Poppins Light"/>
                <a:cs typeface="Poppins Light"/>
                <a:sym typeface="Poppins Light"/>
              </a:defRPr>
            </a:pPr>
            <a:endParaRPr lang="en-IE" sz="1200" dirty="0">
              <a:solidFill>
                <a:srgbClr val="616F80"/>
              </a:solidFill>
              <a:latin typeface="Arial Unicode MS" charset="0"/>
              <a:ea typeface="Arial Unicode MS" charset="0"/>
              <a:cs typeface="Arial Unicode MS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C9C6C8-4BB9-DFA4-F99A-D1D4B42E8A2A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599501" y="1950549"/>
            <a:ext cx="8066325" cy="4600217"/>
          </a:xfrm>
        </p:spPr>
        <p:txBody>
          <a:bodyPr>
            <a:normAutofit/>
          </a:bodyPr>
          <a:lstStyle/>
          <a:p>
            <a:pPr marL="457200" indent="-457200" defTabSz="914400" hangingPunct="0">
              <a:buFont typeface="Arial" panose="020B0604020202020204" pitchFamily="34" charset="0"/>
              <a:buChar char="•"/>
              <a:defRPr/>
            </a:pPr>
            <a:r>
              <a:rPr lang="en-GB" sz="3200" dirty="0">
                <a:solidFill>
                  <a:srgbClr val="000000"/>
                </a:solidFill>
                <a:latin typeface="Calibri"/>
                <a:cs typeface="Calibri"/>
              </a:rPr>
              <a:t>Practitioners were generally thoughtful and careful in reflecting on attachment</a:t>
            </a:r>
          </a:p>
          <a:p>
            <a:pPr marL="457200" indent="-457200" defTabSz="914400" hangingPunct="0">
              <a:buFont typeface="Arial" panose="020B0604020202020204" pitchFamily="34" charset="0"/>
              <a:buChar char="•"/>
              <a:defRPr/>
            </a:pPr>
            <a:r>
              <a:rPr lang="en-GB" sz="3200" dirty="0">
                <a:solidFill>
                  <a:srgbClr val="000000"/>
                </a:solidFill>
                <a:latin typeface="Calibri"/>
                <a:cs typeface="Calibri"/>
              </a:rPr>
              <a:t>Many social workers see attachment as important, but don’t feel confident in their knowledge</a:t>
            </a:r>
          </a:p>
          <a:p>
            <a:pPr marL="457200" indent="-457200" defTabSz="914400" hangingPunct="0">
              <a:buFont typeface="Arial" panose="020B0604020202020204" pitchFamily="34" charset="0"/>
              <a:buChar char="•"/>
              <a:defRPr/>
            </a:pPr>
            <a:r>
              <a:rPr lang="en-GB" sz="3200" dirty="0">
                <a:solidFill>
                  <a:srgbClr val="000000"/>
                </a:solidFill>
                <a:latin typeface="Calibri"/>
                <a:cs typeface="Calibri"/>
              </a:rPr>
              <a:t>Practitioners were often relying on outdated ideas about attachment from before the 1980</a:t>
            </a:r>
          </a:p>
          <a:p>
            <a:pPr marL="457200" indent="-457200" defTabSz="914400" hangingPunct="0">
              <a:buFont typeface="Arial" panose="020B0604020202020204" pitchFamily="34" charset="0"/>
              <a:buChar char="•"/>
              <a:defRPr/>
            </a:pPr>
            <a:r>
              <a:rPr lang="en-GB" sz="3200" dirty="0">
                <a:solidFill>
                  <a:srgbClr val="000000"/>
                </a:solidFill>
                <a:latin typeface="Calibri"/>
                <a:cs typeface="Calibri"/>
              </a:rPr>
              <a:t>Sometimes just based on the connotations of the words e.g. ‘attachment’ or ‘sensitivity’</a:t>
            </a:r>
            <a:endParaRPr lang="en-IE" sz="32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087837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EA75BCDA-A220-C9B8-2DD4-50B3B4162024}"/>
              </a:ext>
            </a:extLst>
          </p:cNvPr>
          <p:cNvSpPr txBox="1">
            <a:spLocks/>
          </p:cNvSpPr>
          <p:nvPr/>
        </p:nvSpPr>
        <p:spPr>
          <a:xfrm>
            <a:off x="599501" y="997559"/>
            <a:ext cx="8066325" cy="4962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 marL="0" marR="4216" indent="10540" algn="l" defTabSz="7589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49400" algn="l"/>
              </a:tabLst>
              <a:defRPr sz="4980" b="1" i="0" u="none" strike="noStrike" cap="none" spc="0" baseline="0">
                <a:ln>
                  <a:noFill/>
                </a:ln>
                <a:solidFill>
                  <a:srgbClr val="425B76"/>
                </a:solidFill>
                <a:uFillTx/>
                <a:latin typeface="Arial Rounded MT Bold" panose="020F0704030504030204" pitchFamily="34" charset="77"/>
                <a:ea typeface="Arial Rounded MT Bold" panose="020F0704030504030204" pitchFamily="34" charset="77"/>
                <a:cs typeface="Arial Rounded MT Bold" panose="020F0704030504030204" pitchFamily="34" charset="77"/>
                <a:sym typeface="Poppins-ExtraBold"/>
              </a:defRPr>
            </a:lvl1pPr>
            <a:lvl2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2pPr>
            <a:lvl3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3pPr>
            <a:lvl4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4pPr>
            <a:lvl5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5pPr>
            <a:lvl6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6pPr>
            <a:lvl7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7pPr>
            <a:lvl8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8pPr>
            <a:lvl9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9pPr>
          </a:lstStyle>
          <a:p>
            <a:pPr hangingPunct="1"/>
            <a:r>
              <a:rPr lang="en-IE" sz="3200" dirty="0">
                <a:latin typeface="Arial Rounded MT Bold" charset="0"/>
                <a:ea typeface="Arial Rounded MT Bold" charset="0"/>
                <a:cs typeface="Arial Rounded MT Bold" charset="0"/>
              </a:rPr>
              <a:t>Consultation with researchers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044987A3-3A28-7FC2-47B8-FD96152E7952}"/>
              </a:ext>
            </a:extLst>
          </p:cNvPr>
          <p:cNvSpPr/>
          <p:nvPr/>
        </p:nvSpPr>
        <p:spPr>
          <a:xfrm flipV="1">
            <a:off x="599502" y="1604631"/>
            <a:ext cx="7944989" cy="12430"/>
          </a:xfrm>
          <a:prstGeom prst="line">
            <a:avLst/>
          </a:prstGeom>
          <a:ln w="76200">
            <a:solidFill>
              <a:srgbClr val="8BB7B4"/>
            </a:solidFill>
          </a:ln>
        </p:spPr>
        <p:txBody>
          <a:bodyPr lIns="34289" rIns="34289"/>
          <a:lstStyle/>
          <a:p>
            <a:endParaRPr sz="1086"/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2A74D68C-5566-48A4-056D-E29D7553E55F}"/>
              </a:ext>
            </a:extLst>
          </p:cNvPr>
          <p:cNvSpPr txBox="1"/>
          <p:nvPr/>
        </p:nvSpPr>
        <p:spPr>
          <a:xfrm>
            <a:off x="599501" y="1212119"/>
            <a:ext cx="8329961" cy="246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180975" marR="200501" indent="-171450" algn="just">
              <a:lnSpc>
                <a:spcPct val="151000"/>
              </a:lnSpc>
              <a:spcBef>
                <a:spcPts val="75"/>
              </a:spcBef>
              <a:buSzPct val="100000"/>
              <a:buChar char="•"/>
              <a:tabLst>
                <a:tab pos="180975" algn="l"/>
              </a:tabLst>
              <a:defRPr sz="1600">
                <a:solidFill>
                  <a:srgbClr val="001B2F"/>
                </a:solidFill>
                <a:latin typeface="Poppins Light"/>
                <a:ea typeface="Poppins Light"/>
                <a:cs typeface="Poppins Light"/>
                <a:sym typeface="Poppins Light"/>
              </a:defRPr>
            </a:pPr>
            <a:endParaRPr lang="en-IE" sz="1200" dirty="0">
              <a:solidFill>
                <a:srgbClr val="616F80"/>
              </a:solidFill>
              <a:latin typeface="Arial Unicode MS" charset="0"/>
              <a:ea typeface="Arial Unicode MS" charset="0"/>
              <a:cs typeface="Arial Unicode MS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C9C6C8-4BB9-DFA4-F99A-D1D4B42E8A2A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599501" y="1950549"/>
            <a:ext cx="8066325" cy="4600217"/>
          </a:xfrm>
        </p:spPr>
        <p:txBody>
          <a:bodyPr>
            <a:normAutofit/>
          </a:bodyPr>
          <a:lstStyle/>
          <a:p>
            <a:pPr marL="457200" indent="-457200" defTabSz="914400" hangingPunct="0">
              <a:buFont typeface="Arial" panose="020B0604020202020204" pitchFamily="34" charset="0"/>
              <a:buChar char="•"/>
              <a:defRPr/>
            </a:pPr>
            <a:r>
              <a:rPr lang="en-GB" sz="3200" dirty="0">
                <a:solidFill>
                  <a:srgbClr val="000000"/>
                </a:solidFill>
                <a:latin typeface="Calibri"/>
                <a:cs typeface="Calibri"/>
              </a:rPr>
              <a:t>Researchers identified 8 ideas supported by contemporary attachment research, which they felt would be most relevant to social workers.</a:t>
            </a:r>
            <a:endParaRPr lang="en-IE" sz="32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233565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9144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EA75BCDA-A220-C9B8-2DD4-50B3B4162024}"/>
              </a:ext>
            </a:extLst>
          </p:cNvPr>
          <p:cNvSpPr txBox="1">
            <a:spLocks/>
          </p:cNvSpPr>
          <p:nvPr/>
        </p:nvSpPr>
        <p:spPr>
          <a:xfrm>
            <a:off x="392906" y="5317240"/>
            <a:ext cx="8408194" cy="744836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0" marR="4216" indent="10540" algn="l" defTabSz="7589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49400" algn="l"/>
              </a:tabLst>
              <a:defRPr sz="4980" b="1" i="0" u="none" strike="noStrike" cap="none" spc="0" baseline="0">
                <a:ln>
                  <a:noFill/>
                </a:ln>
                <a:solidFill>
                  <a:srgbClr val="425B76"/>
                </a:solidFill>
                <a:uFillTx/>
                <a:latin typeface="Arial Rounded MT Bold" panose="020F0704030504030204" pitchFamily="34" charset="77"/>
                <a:ea typeface="Arial Rounded MT Bold" panose="020F0704030504030204" pitchFamily="34" charset="77"/>
                <a:cs typeface="Arial Rounded MT Bold" panose="020F0704030504030204" pitchFamily="34" charset="77"/>
                <a:sym typeface="Poppins-ExtraBold"/>
              </a:defRPr>
            </a:lvl1pPr>
            <a:lvl2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2pPr>
            <a:lvl3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3pPr>
            <a:lvl4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4pPr>
            <a:lvl5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5pPr>
            <a:lvl6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6pPr>
            <a:lvl7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7pPr>
            <a:lvl8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8pPr>
            <a:lvl9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9pPr>
          </a:lstStyle>
          <a:p>
            <a:pPr algn="ctr" defTabSz="91440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Safe haven</a:t>
            </a:r>
          </a:p>
        </p:txBody>
      </p:sp>
      <p:cxnSp>
        <p:nvCxnSpPr>
          <p:cNvPr id="1033" name="Straight Connector 1032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Straight Connector 1034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ject 4">
            <a:extLst>
              <a:ext uri="{FF2B5EF4-FFF2-40B4-BE49-F238E27FC236}">
                <a16:creationId xmlns:a16="http://schemas.microsoft.com/office/drawing/2014/main" id="{2A74D68C-5566-48A4-056D-E29D7553E55F}"/>
              </a:ext>
            </a:extLst>
          </p:cNvPr>
          <p:cNvSpPr txBox="1"/>
          <p:nvPr/>
        </p:nvSpPr>
        <p:spPr>
          <a:xfrm>
            <a:off x="599501" y="1212119"/>
            <a:ext cx="8329961" cy="246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180975" marR="200501" indent="-171450" algn="just">
              <a:lnSpc>
                <a:spcPct val="151000"/>
              </a:lnSpc>
              <a:spcBef>
                <a:spcPts val="75"/>
              </a:spcBef>
              <a:buSzPct val="100000"/>
              <a:buChar char="•"/>
              <a:tabLst>
                <a:tab pos="180975" algn="l"/>
              </a:tabLst>
              <a:defRPr sz="1600">
                <a:solidFill>
                  <a:srgbClr val="001B2F"/>
                </a:solidFill>
                <a:latin typeface="Poppins Light"/>
                <a:ea typeface="Poppins Light"/>
                <a:cs typeface="Poppins Light"/>
                <a:sym typeface="Poppins Light"/>
              </a:defRPr>
            </a:pPr>
            <a:endParaRPr lang="en-IE" sz="1200">
              <a:solidFill>
                <a:srgbClr val="616F80"/>
              </a:solidFill>
              <a:latin typeface="Arial Unicode MS" charset="0"/>
              <a:ea typeface="Arial Unicode MS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7329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9144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EA75BCDA-A220-C9B8-2DD4-50B3B4162024}"/>
              </a:ext>
            </a:extLst>
          </p:cNvPr>
          <p:cNvSpPr txBox="1">
            <a:spLocks/>
          </p:cNvSpPr>
          <p:nvPr/>
        </p:nvSpPr>
        <p:spPr>
          <a:xfrm>
            <a:off x="392906" y="5317240"/>
            <a:ext cx="8408194" cy="74483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0" marR="4216" indent="10540" algn="l" defTabSz="7589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49400" algn="l"/>
              </a:tabLst>
              <a:defRPr sz="4980" b="1" i="0" u="none" strike="noStrike" cap="none" spc="0" baseline="0">
                <a:ln>
                  <a:noFill/>
                </a:ln>
                <a:solidFill>
                  <a:srgbClr val="425B76"/>
                </a:solidFill>
                <a:uFillTx/>
                <a:latin typeface="Arial Rounded MT Bold" panose="020F0704030504030204" pitchFamily="34" charset="77"/>
                <a:ea typeface="Arial Rounded MT Bold" panose="020F0704030504030204" pitchFamily="34" charset="77"/>
                <a:cs typeface="Arial Rounded MT Bold" panose="020F0704030504030204" pitchFamily="34" charset="77"/>
                <a:sym typeface="Poppins-ExtraBold"/>
              </a:defRPr>
            </a:lvl1pPr>
            <a:lvl2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2pPr>
            <a:lvl3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3pPr>
            <a:lvl4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4pPr>
            <a:lvl5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5pPr>
            <a:lvl6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6pPr>
            <a:lvl7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7pPr>
            <a:lvl8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8pPr>
            <a:lvl9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9pPr>
          </a:lstStyle>
          <a:p>
            <a:pPr algn="ctr" defTabSz="91440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Security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ject 4">
            <a:extLst>
              <a:ext uri="{FF2B5EF4-FFF2-40B4-BE49-F238E27FC236}">
                <a16:creationId xmlns:a16="http://schemas.microsoft.com/office/drawing/2014/main" id="{2A74D68C-5566-48A4-056D-E29D7553E55F}"/>
              </a:ext>
            </a:extLst>
          </p:cNvPr>
          <p:cNvSpPr txBox="1"/>
          <p:nvPr/>
        </p:nvSpPr>
        <p:spPr>
          <a:xfrm>
            <a:off x="599501" y="1212119"/>
            <a:ext cx="8329961" cy="246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L="180975" marR="200501" indent="-171450" algn="just">
              <a:lnSpc>
                <a:spcPct val="151000"/>
              </a:lnSpc>
              <a:spcBef>
                <a:spcPts val="75"/>
              </a:spcBef>
              <a:buSzPct val="100000"/>
              <a:buChar char="•"/>
              <a:tabLst>
                <a:tab pos="180975" algn="l"/>
              </a:tabLst>
              <a:defRPr sz="1600">
                <a:solidFill>
                  <a:srgbClr val="001B2F"/>
                </a:solidFill>
                <a:latin typeface="Poppins Light"/>
                <a:ea typeface="Poppins Light"/>
                <a:cs typeface="Poppins Light"/>
                <a:sym typeface="Poppins Light"/>
              </a:defRPr>
            </a:pPr>
            <a:endParaRPr lang="en-IE" sz="1200">
              <a:solidFill>
                <a:srgbClr val="616F80"/>
              </a:solidFill>
              <a:latin typeface="Arial Unicode MS" charset="0"/>
              <a:ea typeface="Arial Unicode MS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69484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205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9144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EA75BCDA-A220-C9B8-2DD4-50B3B4162024}"/>
              </a:ext>
            </a:extLst>
          </p:cNvPr>
          <p:cNvSpPr txBox="1">
            <a:spLocks/>
          </p:cNvSpPr>
          <p:nvPr/>
        </p:nvSpPr>
        <p:spPr>
          <a:xfrm>
            <a:off x="392906" y="5317240"/>
            <a:ext cx="8408194" cy="74483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0" marR="4216" indent="10540" algn="l" defTabSz="7589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549400" algn="l"/>
              </a:tabLst>
              <a:defRPr sz="4980" b="1" i="0" u="none" strike="noStrike" cap="none" spc="0" baseline="0">
                <a:ln>
                  <a:noFill/>
                </a:ln>
                <a:solidFill>
                  <a:srgbClr val="425B76"/>
                </a:solidFill>
                <a:uFillTx/>
                <a:latin typeface="Arial Rounded MT Bold" panose="020F0704030504030204" pitchFamily="34" charset="77"/>
                <a:ea typeface="Arial Rounded MT Bold" panose="020F0704030504030204" pitchFamily="34" charset="77"/>
                <a:cs typeface="Arial Rounded MT Bold" panose="020F0704030504030204" pitchFamily="34" charset="77"/>
                <a:sym typeface="Poppins-ExtraBold"/>
              </a:defRPr>
            </a:lvl1pPr>
            <a:lvl2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2pPr>
            <a:lvl3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3pPr>
            <a:lvl4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4pPr>
            <a:lvl5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5pPr>
            <a:lvl6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6pPr>
            <a:lvl7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7pPr>
            <a:lvl8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8pPr>
            <a:lvl9pPr marL="0" marR="0" indent="0" algn="l" defTabSz="685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50" b="1" i="0" u="none" strike="noStrike" cap="none" spc="0" baseline="0">
                <a:ln>
                  <a:noFill/>
                </a:ln>
                <a:solidFill>
                  <a:srgbClr val="001B2F"/>
                </a:solidFill>
                <a:uFillTx/>
                <a:latin typeface="Poppins-ExtraBold"/>
                <a:ea typeface="Poppins-ExtraBold"/>
                <a:cs typeface="Poppins-ExtraBold"/>
                <a:sym typeface="Poppins-ExtraBold"/>
              </a:defRPr>
            </a:lvl9pPr>
          </a:lstStyle>
          <a:p>
            <a:pPr algn="ctr" defTabSz="91440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Network of relationships</a:t>
            </a:r>
          </a:p>
        </p:txBody>
      </p:sp>
      <p:cxnSp>
        <p:nvCxnSpPr>
          <p:cNvPr id="2061" name="Straight Connector 206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3" name="Straight Connector 206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ject 4">
            <a:extLst>
              <a:ext uri="{FF2B5EF4-FFF2-40B4-BE49-F238E27FC236}">
                <a16:creationId xmlns:a16="http://schemas.microsoft.com/office/drawing/2014/main" id="{2A74D68C-5566-48A4-056D-E29D7553E55F}"/>
              </a:ext>
            </a:extLst>
          </p:cNvPr>
          <p:cNvSpPr txBox="1"/>
          <p:nvPr/>
        </p:nvSpPr>
        <p:spPr>
          <a:xfrm>
            <a:off x="599501" y="1212119"/>
            <a:ext cx="8329961" cy="246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L="180975" marR="200501" indent="-171450" algn="just">
              <a:lnSpc>
                <a:spcPct val="151000"/>
              </a:lnSpc>
              <a:spcBef>
                <a:spcPts val="75"/>
              </a:spcBef>
              <a:buSzPct val="100000"/>
              <a:buChar char="•"/>
              <a:tabLst>
                <a:tab pos="180975" algn="l"/>
              </a:tabLst>
              <a:defRPr sz="1600">
                <a:solidFill>
                  <a:srgbClr val="001B2F"/>
                </a:solidFill>
                <a:latin typeface="Poppins Light"/>
                <a:ea typeface="Poppins Light"/>
                <a:cs typeface="Poppins Light"/>
                <a:sym typeface="Poppins Light"/>
              </a:defRPr>
            </a:pPr>
            <a:endParaRPr lang="en-IE" sz="1200">
              <a:solidFill>
                <a:srgbClr val="616F80"/>
              </a:solidFill>
              <a:latin typeface="Arial Unicode MS" charset="0"/>
              <a:ea typeface="Arial Unicode MS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5482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2076</TotalTime>
  <Words>378</Words>
  <Application>Microsoft Office PowerPoint</Application>
  <PresentationFormat>On-screen Show (4:3)</PresentationFormat>
  <Paragraphs>40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Arial Rounded MT Bold</vt:lpstr>
      <vt:lpstr>Arial Unicode MS</vt:lpstr>
      <vt:lpstr>Calibri</vt:lpstr>
      <vt:lpstr>Helvetica</vt:lpstr>
      <vt:lpstr>Helvetica Neue</vt:lpstr>
      <vt:lpstr>Poppins-ExtraBold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Creative  Powerpoint</dc:title>
  <cp:lastModifiedBy>Robbie Duschinsky</cp:lastModifiedBy>
  <cp:revision>57</cp:revision>
  <dcterms:modified xsi:type="dcterms:W3CDTF">2023-10-10T14:07:43Z</dcterms:modified>
</cp:coreProperties>
</file>